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86" r:id="rId3"/>
    <p:sldId id="257" r:id="rId4"/>
    <p:sldId id="284" r:id="rId5"/>
    <p:sldId id="285" r:id="rId6"/>
    <p:sldId id="262" r:id="rId7"/>
    <p:sldId id="298" r:id="rId8"/>
    <p:sldId id="260" r:id="rId9"/>
    <p:sldId id="282" r:id="rId10"/>
    <p:sldId id="287" r:id="rId11"/>
    <p:sldId id="263" r:id="rId12"/>
    <p:sldId id="296" r:id="rId13"/>
    <p:sldId id="276" r:id="rId14"/>
    <p:sldId id="272" r:id="rId15"/>
    <p:sldId id="288" r:id="rId16"/>
    <p:sldId id="293" r:id="rId17"/>
    <p:sldId id="292" r:id="rId18"/>
    <p:sldId id="294" r:id="rId19"/>
    <p:sldId id="283" r:id="rId20"/>
    <p:sldId id="297" r:id="rId21"/>
    <p:sldId id="295" r:id="rId22"/>
    <p:sldId id="278" r:id="rId23"/>
  </p:sldIdLst>
  <p:sldSz cx="9144000" cy="6858000" type="screen4x3"/>
  <p:notesSz cx="6781800"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6A6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23" autoAdjust="0"/>
  </p:normalViewPr>
  <p:slideViewPr>
    <p:cSldViewPr snapToObjects="1">
      <p:cViewPr varScale="1">
        <p:scale>
          <a:sx n="70" d="100"/>
          <a:sy n="70" d="100"/>
        </p:scale>
        <p:origin x="197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[Book1]Sheet4!PivotTable3</c:name>
    <c:fmtId val="-1"/>
  </c:pivotSource>
  <c:chart>
    <c:title>
      <c:tx>
        <c:rich>
          <a:bodyPr rot="0" vert="horz"/>
          <a:lstStyle/>
          <a:p>
            <a:pPr>
              <a:defRPr/>
            </a:pPr>
            <a:r>
              <a:rPr lang="en-US"/>
              <a:t>Vacant/Shared</a:t>
            </a:r>
          </a:p>
        </c:rich>
      </c:tx>
      <c:layout/>
      <c:overlay val="0"/>
    </c:title>
    <c:autoTitleDeleted val="0"/>
    <c:pivotFmts>
      <c:pivotFmt>
        <c:idx val="0"/>
        <c:spPr>
          <a:solidFill>
            <a:schemeClr val="accent1"/>
          </a:solidFill>
          <a:ln>
            <a:noFill/>
          </a:ln>
          <a:effectLst>
            <a:outerShdw blurRad="254000" sx="102000" sy="102000" algn="ctr" rotWithShape="0">
              <a:prstClr val="black">
                <a:alpha val="20000"/>
              </a:prstClr>
            </a:outerShdw>
          </a:effectLst>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254000" sx="102000" sy="102000" algn="ctr" rotWithShape="0">
              <a:prstClr val="black">
                <a:alpha val="20000"/>
              </a:prstClr>
            </a:outerShdw>
          </a:effectLst>
        </c:spPr>
      </c:pivotFmt>
      <c:pivotFmt>
        <c:idx val="3"/>
        <c:spPr>
          <a:solidFill>
            <a:schemeClr val="accent1"/>
          </a:solidFill>
          <a:ln>
            <a:noFill/>
          </a:ln>
          <a:effectLst>
            <a:outerShdw blurRad="254000" sx="102000" sy="102000" algn="ctr" rotWithShape="0">
              <a:prstClr val="black">
                <a:alpha val="20000"/>
              </a:prstClr>
            </a:outerShdw>
          </a:effectLst>
        </c:spPr>
      </c:pivotFmt>
      <c:pivotFmt>
        <c:idx val="4"/>
        <c:spPr>
          <a:solidFill>
            <a:schemeClr val="accent1"/>
          </a:solidFill>
          <a:ln>
            <a:noFill/>
          </a:ln>
          <a:effectLst>
            <a:outerShdw blurRad="254000" sx="102000" sy="102000" algn="ctr" rotWithShape="0">
              <a:prstClr val="black">
                <a:alpha val="20000"/>
              </a:prstClr>
            </a:outerShdw>
          </a:effectLst>
        </c:spPr>
      </c:pivotFmt>
      <c:pivotFmt>
        <c:idx val="5"/>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6"/>
        <c:spPr>
          <a:solidFill>
            <a:schemeClr val="accent1"/>
          </a:solidFill>
          <a:ln>
            <a:noFill/>
          </a:ln>
          <a:effectLst>
            <a:outerShdw blurRad="254000" sx="102000" sy="102000" algn="ctr" rotWithShape="0">
              <a:prstClr val="black">
                <a:alpha val="20000"/>
              </a:prstClr>
            </a:outerShdw>
          </a:effectLst>
        </c:spPr>
      </c:pivotFmt>
      <c:pivotFmt>
        <c:idx val="7"/>
        <c:spPr>
          <a:solidFill>
            <a:schemeClr val="accent1"/>
          </a:solidFill>
          <a:ln>
            <a:noFill/>
          </a:ln>
          <a:effectLst>
            <a:outerShdw blurRad="254000" sx="102000" sy="102000" algn="ctr" rotWithShape="0">
              <a:prstClr val="black">
                <a:alpha val="20000"/>
              </a:prstClr>
            </a:outerShdw>
          </a:effectLst>
        </c:spPr>
      </c:pivotFmt>
      <c:pivotFmt>
        <c:idx val="8"/>
        <c:spPr>
          <a:solidFill>
            <a:schemeClr val="accent1"/>
          </a:solidFill>
          <a:ln>
            <a:noFill/>
          </a:ln>
          <a:effectLst>
            <a:outerShdw blurRad="254000" sx="102000" sy="102000" algn="ctr" rotWithShape="0">
              <a:prstClr val="black">
                <a:alpha val="20000"/>
              </a:prstClr>
            </a:outerShdw>
          </a:effectLst>
        </c:spPr>
      </c:pivotFmt>
    </c:pivotFmts>
    <c:plotArea>
      <c:layout/>
      <c:pieChart>
        <c:varyColors val="1"/>
        <c:ser>
          <c:idx val="0"/>
          <c:order val="0"/>
          <c:tx>
            <c:strRef>
              <c:f>Sheet4!$B$3</c:f>
              <c:strCache>
                <c:ptCount val="1"/>
                <c:pt idx="0">
                  <c:v>Total</c:v>
                </c:pt>
              </c:strCache>
            </c:strRef>
          </c:tx>
          <c:dPt>
            <c:idx val="0"/>
            <c:bubble3D val="0"/>
          </c:dPt>
          <c:dPt>
            <c:idx val="1"/>
            <c:bubble3D val="0"/>
          </c:dPt>
          <c:dPt>
            <c:idx val="2"/>
            <c:bubble3D val="0"/>
          </c:dPt>
          <c:dLbls>
            <c:spPr>
              <a:noFill/>
              <a:ln>
                <a:noFill/>
              </a:ln>
              <a:effectLst/>
            </c:spPr>
            <c:txPr>
              <a:bodyPr rot="0" vert="horz"/>
              <a:lstStyle/>
              <a:p>
                <a:pPr>
                  <a:defRPr/>
                </a:pPr>
                <a:endParaRPr lang="en-US"/>
              </a:p>
            </c:txPr>
            <c:dLblPos val="ct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Sheet4!$A$4:$A$7</c:f>
              <c:strCache>
                <c:ptCount val="3"/>
                <c:pt idx="0">
                  <c:v>Shared</c:v>
                </c:pt>
                <c:pt idx="1">
                  <c:v>Vacant</c:v>
                </c:pt>
                <c:pt idx="2">
                  <c:v>(blank)</c:v>
                </c:pt>
              </c:strCache>
            </c:strRef>
          </c:cat>
          <c:val>
            <c:numRef>
              <c:f>Sheet4!$B$4:$B$7</c:f>
              <c:numCache>
                <c:formatCode>General</c:formatCode>
                <c:ptCount val="3"/>
                <c:pt idx="0">
                  <c:v>319</c:v>
                </c:pt>
                <c:pt idx="1">
                  <c:v>178</c:v>
                </c:pt>
                <c:pt idx="2">
                  <c:v>38</c:v>
                </c:pt>
              </c:numCache>
            </c:numRef>
          </c:val>
        </c:ser>
        <c:dLbls>
          <c:dLblPos val="ctr"/>
          <c:showLegendKey val="0"/>
          <c:showVal val="0"/>
          <c:showCatName val="0"/>
          <c:showSerName val="0"/>
          <c:showPercent val="1"/>
          <c:showBubbleSize val="0"/>
          <c:showLeaderLines val="1"/>
        </c:dLbls>
        <c:firstSliceAng val="0"/>
      </c:pieChart>
    </c:plotArea>
    <c:legend>
      <c:legendPos val="r"/>
      <c:layout/>
      <c:overlay val="0"/>
      <c:txPr>
        <a:bodyPr rot="0" vert="horz"/>
        <a:lstStyle/>
        <a:p>
          <a:pPr>
            <a:defRPr/>
          </a:pPr>
          <a:endParaRPr lang="en-US"/>
        </a:p>
      </c:txPr>
    </c:legend>
    <c:plotVisOnly val="1"/>
    <c:dispBlanksAs val="gap"/>
    <c:showDLblsOverMax val="0"/>
  </c:chart>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vert="horz"/>
          <a:lstStyle/>
          <a:p>
            <a:pPr>
              <a:defRPr/>
            </a:pPr>
            <a:r>
              <a:rPr lang="en-GB"/>
              <a:t>Accommodation/Services Breakdown</a:t>
            </a:r>
          </a:p>
        </c:rich>
      </c:tx>
      <c:layout/>
      <c:overlay val="0"/>
    </c:title>
    <c:autoTitleDeleted val="0"/>
    <c:plotArea>
      <c:layout/>
      <c:pieChart>
        <c:varyColors val="1"/>
        <c:ser>
          <c:idx val="0"/>
          <c:order val="0"/>
          <c:dPt>
            <c:idx val="0"/>
            <c:bubble3D val="0"/>
          </c:dPt>
          <c:dPt>
            <c:idx val="1"/>
            <c:bubble3D val="0"/>
          </c:dPt>
          <c:dLbls>
            <c:spPr>
              <a:noFill/>
              <a:ln>
                <a:noFill/>
              </a:ln>
              <a:effectLst/>
            </c:spPr>
            <c:txPr>
              <a:bodyPr rot="0" vert="horz"/>
              <a:lstStyle/>
              <a:p>
                <a:pPr>
                  <a:defRPr/>
                </a:pPr>
                <a:endParaRPr lang="en-US"/>
              </a:p>
            </c:txPr>
            <c:dLblPos val="ct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Sheet1!$A$1:$A$2</c:f>
              <c:strCache>
                <c:ptCount val="2"/>
                <c:pt idx="0">
                  <c:v>Accommodation</c:v>
                </c:pt>
                <c:pt idx="1">
                  <c:v>Services</c:v>
                </c:pt>
              </c:strCache>
            </c:strRef>
          </c:cat>
          <c:val>
            <c:numRef>
              <c:f>Sheet1!$B$1:$B$2</c:f>
              <c:numCache>
                <c:formatCode>General</c:formatCode>
                <c:ptCount val="2"/>
                <c:pt idx="0">
                  <c:v>541</c:v>
                </c:pt>
                <c:pt idx="1">
                  <c:v>243</c:v>
                </c:pt>
              </c:numCache>
            </c:numRef>
          </c:val>
        </c:ser>
        <c:dLbls>
          <c:dLblPos val="ctr"/>
          <c:showLegendKey val="0"/>
          <c:showVal val="0"/>
          <c:showCatName val="0"/>
          <c:showSerName val="0"/>
          <c:showPercent val="1"/>
          <c:showBubbleSize val="0"/>
          <c:showLeaderLines val="1"/>
        </c:dLbls>
        <c:firstSliceAng val="0"/>
      </c:pieChart>
    </c:plotArea>
    <c:legend>
      <c:legendPos val="r"/>
      <c:layout/>
      <c:overlay val="0"/>
      <c:txPr>
        <a:bodyPr rot="0" vert="horz"/>
        <a:lstStyle/>
        <a:p>
          <a:pPr>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pivotSource>
    <c:name>[Book1]Sheet7!PivotTable4</c:name>
    <c:fmtId val="-1"/>
  </c:pivotSource>
  <c:chart>
    <c:title>
      <c:tx>
        <c:rich>
          <a:bodyPr rot="0" vert="horz"/>
          <a:lstStyle/>
          <a:p>
            <a:pPr>
              <a:defRPr/>
            </a:pPr>
            <a:r>
              <a:rPr lang="en-GB"/>
              <a:t>County Breakdown</a:t>
            </a:r>
          </a:p>
        </c:rich>
      </c:tx>
      <c:layout/>
      <c:overlay val="0"/>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col"/>
        <c:grouping val="clustered"/>
        <c:varyColors val="0"/>
        <c:ser>
          <c:idx val="0"/>
          <c:order val="0"/>
          <c:tx>
            <c:strRef>
              <c:f>Sheet7!$B$3</c:f>
              <c:strCache>
                <c:ptCount val="1"/>
                <c:pt idx="0">
                  <c:v>Total</c:v>
                </c:pt>
              </c:strCache>
            </c:strRef>
          </c:tx>
          <c:invertIfNegative val="0"/>
          <c:cat>
            <c:strRef>
              <c:f>Sheet7!$A$4:$A$29</c:f>
              <c:strCache>
                <c:ptCount val="25"/>
                <c:pt idx="0">
                  <c:v>Co Carlow</c:v>
                </c:pt>
                <c:pt idx="1">
                  <c:v>Co Cavan</c:v>
                </c:pt>
                <c:pt idx="2">
                  <c:v>Co Clare</c:v>
                </c:pt>
                <c:pt idx="3">
                  <c:v>Co Cork</c:v>
                </c:pt>
                <c:pt idx="4">
                  <c:v>Co Donegal</c:v>
                </c:pt>
                <c:pt idx="5">
                  <c:v>Co Dublin</c:v>
                </c:pt>
                <c:pt idx="6">
                  <c:v>Co Galway</c:v>
                </c:pt>
                <c:pt idx="7">
                  <c:v>Co Kerry</c:v>
                </c:pt>
                <c:pt idx="8">
                  <c:v>Co Kildare</c:v>
                </c:pt>
                <c:pt idx="9">
                  <c:v>Co Kilkenny</c:v>
                </c:pt>
                <c:pt idx="10">
                  <c:v>Co Laois</c:v>
                </c:pt>
                <c:pt idx="11">
                  <c:v>Co Leitrim</c:v>
                </c:pt>
                <c:pt idx="12">
                  <c:v>Co Limerick</c:v>
                </c:pt>
                <c:pt idx="13">
                  <c:v>Co Louth</c:v>
                </c:pt>
                <c:pt idx="14">
                  <c:v>Co Mayo</c:v>
                </c:pt>
                <c:pt idx="15">
                  <c:v>Co Meath</c:v>
                </c:pt>
                <c:pt idx="16">
                  <c:v>Co Monaghan</c:v>
                </c:pt>
                <c:pt idx="17">
                  <c:v>Co Offaly</c:v>
                </c:pt>
                <c:pt idx="18">
                  <c:v>Co Roscommon</c:v>
                </c:pt>
                <c:pt idx="19">
                  <c:v>Co Sligo</c:v>
                </c:pt>
                <c:pt idx="20">
                  <c:v>Co Tipperary</c:v>
                </c:pt>
                <c:pt idx="21">
                  <c:v>Co Waterford</c:v>
                </c:pt>
                <c:pt idx="22">
                  <c:v>Co Westmeath</c:v>
                </c:pt>
                <c:pt idx="23">
                  <c:v>Co Wexford</c:v>
                </c:pt>
                <c:pt idx="24">
                  <c:v>Co Wicklow</c:v>
                </c:pt>
              </c:strCache>
            </c:strRef>
          </c:cat>
          <c:val>
            <c:numRef>
              <c:f>Sheet7!$B$4:$B$29</c:f>
              <c:numCache>
                <c:formatCode>General</c:formatCode>
                <c:ptCount val="25"/>
                <c:pt idx="0">
                  <c:v>6</c:v>
                </c:pt>
                <c:pt idx="1">
                  <c:v>10</c:v>
                </c:pt>
                <c:pt idx="2">
                  <c:v>35</c:v>
                </c:pt>
                <c:pt idx="3">
                  <c:v>78</c:v>
                </c:pt>
                <c:pt idx="4">
                  <c:v>20</c:v>
                </c:pt>
                <c:pt idx="5">
                  <c:v>118</c:v>
                </c:pt>
                <c:pt idx="6">
                  <c:v>32</c:v>
                </c:pt>
                <c:pt idx="7">
                  <c:v>14</c:v>
                </c:pt>
                <c:pt idx="8">
                  <c:v>21</c:v>
                </c:pt>
                <c:pt idx="9">
                  <c:v>9</c:v>
                </c:pt>
                <c:pt idx="10">
                  <c:v>1</c:v>
                </c:pt>
                <c:pt idx="11">
                  <c:v>5</c:v>
                </c:pt>
                <c:pt idx="12">
                  <c:v>14</c:v>
                </c:pt>
                <c:pt idx="13">
                  <c:v>7</c:v>
                </c:pt>
                <c:pt idx="14">
                  <c:v>25</c:v>
                </c:pt>
                <c:pt idx="15">
                  <c:v>20</c:v>
                </c:pt>
                <c:pt idx="16">
                  <c:v>3</c:v>
                </c:pt>
                <c:pt idx="17">
                  <c:v>8</c:v>
                </c:pt>
                <c:pt idx="18">
                  <c:v>6</c:v>
                </c:pt>
                <c:pt idx="19">
                  <c:v>8</c:v>
                </c:pt>
                <c:pt idx="20">
                  <c:v>15</c:v>
                </c:pt>
                <c:pt idx="21">
                  <c:v>7</c:v>
                </c:pt>
                <c:pt idx="22">
                  <c:v>8</c:v>
                </c:pt>
                <c:pt idx="23">
                  <c:v>32</c:v>
                </c:pt>
                <c:pt idx="24">
                  <c:v>26</c:v>
                </c:pt>
              </c:numCache>
            </c:numRef>
          </c:val>
        </c:ser>
        <c:dLbls>
          <c:showLegendKey val="0"/>
          <c:showVal val="0"/>
          <c:showCatName val="0"/>
          <c:showSerName val="0"/>
          <c:showPercent val="0"/>
          <c:showBubbleSize val="0"/>
        </c:dLbls>
        <c:gapWidth val="219"/>
        <c:overlap val="-27"/>
        <c:axId val="281687616"/>
        <c:axId val="281688176"/>
      </c:barChart>
      <c:catAx>
        <c:axId val="281687616"/>
        <c:scaling>
          <c:orientation val="minMax"/>
        </c:scaling>
        <c:delete val="0"/>
        <c:axPos val="b"/>
        <c:numFmt formatCode="General" sourceLinked="1"/>
        <c:majorTickMark val="none"/>
        <c:minorTickMark val="none"/>
        <c:tickLblPos val="nextTo"/>
        <c:txPr>
          <a:bodyPr rot="-60000000" vert="horz"/>
          <a:lstStyle/>
          <a:p>
            <a:pPr>
              <a:defRPr sz="1000"/>
            </a:pPr>
            <a:endParaRPr lang="en-US"/>
          </a:p>
        </c:txPr>
        <c:crossAx val="281688176"/>
        <c:crosses val="autoZero"/>
        <c:auto val="1"/>
        <c:lblAlgn val="ctr"/>
        <c:lblOffset val="100"/>
        <c:noMultiLvlLbl val="0"/>
      </c:catAx>
      <c:valAx>
        <c:axId val="281688176"/>
        <c:scaling>
          <c:orientation val="minMax"/>
        </c:scaling>
        <c:delete val="0"/>
        <c:axPos val="l"/>
        <c:majorGridlines/>
        <c:numFmt formatCode="General" sourceLinked="1"/>
        <c:majorTickMark val="none"/>
        <c:minorTickMark val="none"/>
        <c:tickLblPos val="nextTo"/>
        <c:txPr>
          <a:bodyPr rot="-60000000" vert="horz"/>
          <a:lstStyle/>
          <a:p>
            <a:pPr>
              <a:defRPr/>
            </a:pPr>
            <a:endParaRPr lang="en-US"/>
          </a:p>
        </c:txPr>
        <c:crossAx val="281687616"/>
        <c:crosses val="autoZero"/>
        <c:crossBetween val="between"/>
      </c:valAx>
    </c:plotArea>
    <c:legend>
      <c:legendPos val="r"/>
      <c:layout/>
      <c:overlay val="0"/>
      <c:txPr>
        <a:bodyPr rot="0" vert="horz"/>
        <a:lstStyle/>
        <a:p>
          <a:pPr>
            <a:defRPr/>
          </a:pPr>
          <a:endParaRPr lang="en-US"/>
        </a:p>
      </c:txPr>
    </c:legend>
    <c:plotVisOnly val="1"/>
    <c:dispBlanksAs val="gap"/>
    <c:showDLblsOverMax val="0"/>
  </c:chart>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iagrams/_rels/data2.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6FE7F-98A8-475A-A0B0-E11B057908F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E"/>
        </a:p>
      </dgm:t>
    </dgm:pt>
    <dgm:pt modelId="{528896D7-F418-46FA-9439-A7ECE271C5BC}">
      <dgm:prSet phldrT="[Text]"/>
      <dgm:spPr>
        <a:solidFill>
          <a:schemeClr val="accent1">
            <a:lumMod val="75000"/>
          </a:schemeClr>
        </a:solidFill>
      </dgm:spPr>
      <dgm:t>
        <a:bodyPr/>
        <a:lstStyle/>
        <a:p>
          <a:r>
            <a:rPr lang="en-IE" dirty="0" smtClean="0"/>
            <a:t>Commitment to 4,000 persons overall (relocation and resettlement)</a:t>
          </a:r>
          <a:endParaRPr lang="en-IE" dirty="0"/>
        </a:p>
      </dgm:t>
    </dgm:pt>
    <dgm:pt modelId="{1C4DD75C-5D0D-432B-918F-E8A3F627F58F}" type="parTrans" cxnId="{9AEA0340-9030-4D69-830F-CDBDA1A36E08}">
      <dgm:prSet/>
      <dgm:spPr/>
      <dgm:t>
        <a:bodyPr/>
        <a:lstStyle/>
        <a:p>
          <a:endParaRPr lang="en-IE"/>
        </a:p>
      </dgm:t>
    </dgm:pt>
    <dgm:pt modelId="{60588AC0-3F07-4413-ACF9-EF777CE14FD0}" type="sibTrans" cxnId="{9AEA0340-9030-4D69-830F-CDBDA1A36E08}">
      <dgm:prSet/>
      <dgm:spPr/>
      <dgm:t>
        <a:bodyPr/>
        <a:lstStyle/>
        <a:p>
          <a:endParaRPr lang="en-IE"/>
        </a:p>
      </dgm:t>
    </dgm:pt>
    <dgm:pt modelId="{956A782C-FCBC-4180-8638-F4ACC7E8C6D8}">
      <dgm:prSet phldrT="[Text]"/>
      <dgm:spPr>
        <a:solidFill>
          <a:schemeClr val="accent1">
            <a:lumMod val="75000"/>
          </a:schemeClr>
        </a:solidFill>
      </dgm:spPr>
      <dgm:t>
        <a:bodyPr/>
        <a:lstStyle/>
        <a:p>
          <a:r>
            <a:rPr lang="en-IE" dirty="0" err="1" smtClean="0"/>
            <a:t>Approx</a:t>
          </a:r>
          <a:r>
            <a:rPr lang="en-IE" dirty="0" smtClean="0"/>
            <a:t>, 2, 600 persons seeking asylum (from Greece and Italy) in 2016-17</a:t>
          </a:r>
          <a:endParaRPr lang="en-IE" dirty="0"/>
        </a:p>
      </dgm:t>
    </dgm:pt>
    <dgm:pt modelId="{66B8EFF2-EF8C-44C8-9042-E670E91463EB}" type="parTrans" cxnId="{D937C538-3E28-4EDD-BC01-19A4AC7DCE52}">
      <dgm:prSet/>
      <dgm:spPr/>
      <dgm:t>
        <a:bodyPr/>
        <a:lstStyle/>
        <a:p>
          <a:endParaRPr lang="en-IE"/>
        </a:p>
      </dgm:t>
    </dgm:pt>
    <dgm:pt modelId="{009DF6F3-BEC0-4D3D-B9AC-76291B4547A3}" type="sibTrans" cxnId="{D937C538-3E28-4EDD-BC01-19A4AC7DCE52}">
      <dgm:prSet/>
      <dgm:spPr/>
      <dgm:t>
        <a:bodyPr/>
        <a:lstStyle/>
        <a:p>
          <a:endParaRPr lang="en-IE"/>
        </a:p>
      </dgm:t>
    </dgm:pt>
    <dgm:pt modelId="{63899D9D-DB3F-4FDC-86EC-02F02C86A31F}">
      <dgm:prSet phldrT="[Text]"/>
      <dgm:spPr>
        <a:solidFill>
          <a:schemeClr val="accent1">
            <a:lumMod val="75000"/>
          </a:schemeClr>
        </a:solidFill>
      </dgm:spPr>
      <dgm:t>
        <a:bodyPr/>
        <a:lstStyle/>
        <a:p>
          <a:r>
            <a:rPr lang="en-IE" dirty="0" smtClean="0"/>
            <a:t>Approx. 520 resettled persons from Lebanon</a:t>
          </a:r>
          <a:endParaRPr lang="en-IE" dirty="0"/>
        </a:p>
      </dgm:t>
    </dgm:pt>
    <dgm:pt modelId="{681FE089-1918-4AC0-B984-8E3C5B8A153B}" type="parTrans" cxnId="{7F835BEE-E7EF-43DB-8A27-CEC6162C7656}">
      <dgm:prSet/>
      <dgm:spPr/>
      <dgm:t>
        <a:bodyPr/>
        <a:lstStyle/>
        <a:p>
          <a:endParaRPr lang="en-IE"/>
        </a:p>
      </dgm:t>
    </dgm:pt>
    <dgm:pt modelId="{FFD67736-6099-4BF7-93AD-9DA18D377B15}" type="sibTrans" cxnId="{7F835BEE-E7EF-43DB-8A27-CEC6162C7656}">
      <dgm:prSet/>
      <dgm:spPr/>
      <dgm:t>
        <a:bodyPr/>
        <a:lstStyle/>
        <a:p>
          <a:endParaRPr lang="en-IE"/>
        </a:p>
      </dgm:t>
    </dgm:pt>
    <dgm:pt modelId="{7A744C2A-8B78-4D8C-BE1F-3B6D5A8A5AB7}">
      <dgm:prSet phldrT="[Text]"/>
      <dgm:spPr>
        <a:solidFill>
          <a:schemeClr val="accent1">
            <a:lumMod val="75000"/>
          </a:schemeClr>
        </a:solidFill>
      </dgm:spPr>
      <dgm:t>
        <a:bodyPr/>
        <a:lstStyle/>
        <a:p>
          <a:r>
            <a:rPr lang="en-IE" dirty="0" smtClean="0"/>
            <a:t>Remainder to be determined according to need</a:t>
          </a:r>
          <a:endParaRPr lang="en-IE" dirty="0"/>
        </a:p>
      </dgm:t>
    </dgm:pt>
    <dgm:pt modelId="{B61C7977-9DB2-43C1-B398-5183631E0858}" type="parTrans" cxnId="{EAA1FF3B-33E3-4A9B-B06F-2769FD7633FD}">
      <dgm:prSet/>
      <dgm:spPr/>
      <dgm:t>
        <a:bodyPr/>
        <a:lstStyle/>
        <a:p>
          <a:endParaRPr lang="en-IE"/>
        </a:p>
      </dgm:t>
    </dgm:pt>
    <dgm:pt modelId="{5CE73978-A3F2-4E6F-A30C-113250F5E376}" type="sibTrans" cxnId="{EAA1FF3B-33E3-4A9B-B06F-2769FD7633FD}">
      <dgm:prSet/>
      <dgm:spPr/>
      <dgm:t>
        <a:bodyPr/>
        <a:lstStyle/>
        <a:p>
          <a:endParaRPr lang="en-IE"/>
        </a:p>
      </dgm:t>
    </dgm:pt>
    <dgm:pt modelId="{A87E27F8-E49A-4333-A687-34A4CCAFBB62}" type="pres">
      <dgm:prSet presAssocID="{F616FE7F-98A8-475A-A0B0-E11B057908FB}" presName="hierChild1" presStyleCnt="0">
        <dgm:presLayoutVars>
          <dgm:orgChart val="1"/>
          <dgm:chPref val="1"/>
          <dgm:dir/>
          <dgm:animOne val="branch"/>
          <dgm:animLvl val="lvl"/>
          <dgm:resizeHandles/>
        </dgm:presLayoutVars>
      </dgm:prSet>
      <dgm:spPr/>
    </dgm:pt>
    <dgm:pt modelId="{610FBD45-797A-4C5A-B07C-65580E5A1DF0}" type="pres">
      <dgm:prSet presAssocID="{528896D7-F418-46FA-9439-A7ECE271C5BC}" presName="hierRoot1" presStyleCnt="0">
        <dgm:presLayoutVars>
          <dgm:hierBranch val="init"/>
        </dgm:presLayoutVars>
      </dgm:prSet>
      <dgm:spPr/>
    </dgm:pt>
    <dgm:pt modelId="{7445E562-5158-44E7-BE53-8664EC04BD63}" type="pres">
      <dgm:prSet presAssocID="{528896D7-F418-46FA-9439-A7ECE271C5BC}" presName="rootComposite1" presStyleCnt="0"/>
      <dgm:spPr/>
    </dgm:pt>
    <dgm:pt modelId="{BCFA4540-8379-4065-8902-AE332FD08705}" type="pres">
      <dgm:prSet presAssocID="{528896D7-F418-46FA-9439-A7ECE271C5BC}" presName="rootText1" presStyleLbl="node0" presStyleIdx="0" presStyleCnt="1">
        <dgm:presLayoutVars>
          <dgm:chPref val="3"/>
        </dgm:presLayoutVars>
      </dgm:prSet>
      <dgm:spPr/>
      <dgm:t>
        <a:bodyPr/>
        <a:lstStyle/>
        <a:p>
          <a:endParaRPr lang="en-IE"/>
        </a:p>
      </dgm:t>
    </dgm:pt>
    <dgm:pt modelId="{F5E0395D-6D5E-49B2-A561-FEB749D0B917}" type="pres">
      <dgm:prSet presAssocID="{528896D7-F418-46FA-9439-A7ECE271C5BC}" presName="rootConnector1" presStyleLbl="node1" presStyleIdx="0" presStyleCnt="0"/>
      <dgm:spPr/>
    </dgm:pt>
    <dgm:pt modelId="{9939A233-BD9E-4003-9888-BE45CA025AB7}" type="pres">
      <dgm:prSet presAssocID="{528896D7-F418-46FA-9439-A7ECE271C5BC}" presName="hierChild2" presStyleCnt="0"/>
      <dgm:spPr/>
    </dgm:pt>
    <dgm:pt modelId="{19202396-BF52-4A0F-A6F8-90275A69B326}" type="pres">
      <dgm:prSet presAssocID="{66B8EFF2-EF8C-44C8-9042-E670E91463EB}" presName="Name37" presStyleLbl="parChTrans1D2" presStyleIdx="0" presStyleCnt="3"/>
      <dgm:spPr/>
    </dgm:pt>
    <dgm:pt modelId="{4A59F8D9-E792-4032-A576-0D9481FA0B47}" type="pres">
      <dgm:prSet presAssocID="{956A782C-FCBC-4180-8638-F4ACC7E8C6D8}" presName="hierRoot2" presStyleCnt="0">
        <dgm:presLayoutVars>
          <dgm:hierBranch val="init"/>
        </dgm:presLayoutVars>
      </dgm:prSet>
      <dgm:spPr/>
    </dgm:pt>
    <dgm:pt modelId="{FDBE8250-A124-4D28-96D4-E4FE2B0EAC75}" type="pres">
      <dgm:prSet presAssocID="{956A782C-FCBC-4180-8638-F4ACC7E8C6D8}" presName="rootComposite" presStyleCnt="0"/>
      <dgm:spPr/>
    </dgm:pt>
    <dgm:pt modelId="{428647FC-2AA7-41F5-BE66-419A79B4B2EE}" type="pres">
      <dgm:prSet presAssocID="{956A782C-FCBC-4180-8638-F4ACC7E8C6D8}" presName="rootText" presStyleLbl="node2" presStyleIdx="0" presStyleCnt="3">
        <dgm:presLayoutVars>
          <dgm:chPref val="3"/>
        </dgm:presLayoutVars>
      </dgm:prSet>
      <dgm:spPr/>
      <dgm:t>
        <a:bodyPr/>
        <a:lstStyle/>
        <a:p>
          <a:endParaRPr lang="en-IE"/>
        </a:p>
      </dgm:t>
    </dgm:pt>
    <dgm:pt modelId="{EDF4A20A-4A19-47F3-B214-6E3FB0D4C63D}" type="pres">
      <dgm:prSet presAssocID="{956A782C-FCBC-4180-8638-F4ACC7E8C6D8}" presName="rootConnector" presStyleLbl="node2" presStyleIdx="0" presStyleCnt="3"/>
      <dgm:spPr/>
    </dgm:pt>
    <dgm:pt modelId="{281ECD87-7E20-4F85-A5C5-41E182AAE9B2}" type="pres">
      <dgm:prSet presAssocID="{956A782C-FCBC-4180-8638-F4ACC7E8C6D8}" presName="hierChild4" presStyleCnt="0"/>
      <dgm:spPr/>
    </dgm:pt>
    <dgm:pt modelId="{4F6284AC-3C29-40ED-8CF2-7BD81207539E}" type="pres">
      <dgm:prSet presAssocID="{956A782C-FCBC-4180-8638-F4ACC7E8C6D8}" presName="hierChild5" presStyleCnt="0"/>
      <dgm:spPr/>
    </dgm:pt>
    <dgm:pt modelId="{209ED3D0-1830-4E25-80A2-4892605D6A25}" type="pres">
      <dgm:prSet presAssocID="{681FE089-1918-4AC0-B984-8E3C5B8A153B}" presName="Name37" presStyleLbl="parChTrans1D2" presStyleIdx="1" presStyleCnt="3"/>
      <dgm:spPr/>
    </dgm:pt>
    <dgm:pt modelId="{3C1866D4-3585-4FC9-AAA7-1AD22752D23E}" type="pres">
      <dgm:prSet presAssocID="{63899D9D-DB3F-4FDC-86EC-02F02C86A31F}" presName="hierRoot2" presStyleCnt="0">
        <dgm:presLayoutVars>
          <dgm:hierBranch val="init"/>
        </dgm:presLayoutVars>
      </dgm:prSet>
      <dgm:spPr/>
    </dgm:pt>
    <dgm:pt modelId="{D1984CE5-6A42-4C2B-8648-B3F0B5819095}" type="pres">
      <dgm:prSet presAssocID="{63899D9D-DB3F-4FDC-86EC-02F02C86A31F}" presName="rootComposite" presStyleCnt="0"/>
      <dgm:spPr/>
    </dgm:pt>
    <dgm:pt modelId="{BE5232A4-E6FE-40C6-BBA0-E16B05EA7E86}" type="pres">
      <dgm:prSet presAssocID="{63899D9D-DB3F-4FDC-86EC-02F02C86A31F}" presName="rootText" presStyleLbl="node2" presStyleIdx="1" presStyleCnt="3">
        <dgm:presLayoutVars>
          <dgm:chPref val="3"/>
        </dgm:presLayoutVars>
      </dgm:prSet>
      <dgm:spPr/>
      <dgm:t>
        <a:bodyPr/>
        <a:lstStyle/>
        <a:p>
          <a:endParaRPr lang="en-IE"/>
        </a:p>
      </dgm:t>
    </dgm:pt>
    <dgm:pt modelId="{573E66BF-43DF-408E-A183-0162BB718DBC}" type="pres">
      <dgm:prSet presAssocID="{63899D9D-DB3F-4FDC-86EC-02F02C86A31F}" presName="rootConnector" presStyleLbl="node2" presStyleIdx="1" presStyleCnt="3"/>
      <dgm:spPr/>
    </dgm:pt>
    <dgm:pt modelId="{F80CA7BC-BA5C-4EE7-A85A-4ADB9521FA8C}" type="pres">
      <dgm:prSet presAssocID="{63899D9D-DB3F-4FDC-86EC-02F02C86A31F}" presName="hierChild4" presStyleCnt="0"/>
      <dgm:spPr/>
    </dgm:pt>
    <dgm:pt modelId="{85F8C3DE-90DA-4D88-B814-D91BEFBD421E}" type="pres">
      <dgm:prSet presAssocID="{63899D9D-DB3F-4FDC-86EC-02F02C86A31F}" presName="hierChild5" presStyleCnt="0"/>
      <dgm:spPr/>
    </dgm:pt>
    <dgm:pt modelId="{27F0B316-EF45-475B-B657-822727B6199C}" type="pres">
      <dgm:prSet presAssocID="{B61C7977-9DB2-43C1-B398-5183631E0858}" presName="Name37" presStyleLbl="parChTrans1D2" presStyleIdx="2" presStyleCnt="3"/>
      <dgm:spPr/>
    </dgm:pt>
    <dgm:pt modelId="{D33A43D1-F925-44DB-8D5B-C963335F9838}" type="pres">
      <dgm:prSet presAssocID="{7A744C2A-8B78-4D8C-BE1F-3B6D5A8A5AB7}" presName="hierRoot2" presStyleCnt="0">
        <dgm:presLayoutVars>
          <dgm:hierBranch val="init"/>
        </dgm:presLayoutVars>
      </dgm:prSet>
      <dgm:spPr/>
    </dgm:pt>
    <dgm:pt modelId="{DA15B8A7-F260-4B54-974F-60E7FCAD2D76}" type="pres">
      <dgm:prSet presAssocID="{7A744C2A-8B78-4D8C-BE1F-3B6D5A8A5AB7}" presName="rootComposite" presStyleCnt="0"/>
      <dgm:spPr/>
    </dgm:pt>
    <dgm:pt modelId="{66192B68-6753-4E7A-9C11-08A1AEFDEAD7}" type="pres">
      <dgm:prSet presAssocID="{7A744C2A-8B78-4D8C-BE1F-3B6D5A8A5AB7}" presName="rootText" presStyleLbl="node2" presStyleIdx="2" presStyleCnt="3">
        <dgm:presLayoutVars>
          <dgm:chPref val="3"/>
        </dgm:presLayoutVars>
      </dgm:prSet>
      <dgm:spPr/>
      <dgm:t>
        <a:bodyPr/>
        <a:lstStyle/>
        <a:p>
          <a:endParaRPr lang="en-IE"/>
        </a:p>
      </dgm:t>
    </dgm:pt>
    <dgm:pt modelId="{17C24A73-422F-48F5-951B-E4E3A3A0FC96}" type="pres">
      <dgm:prSet presAssocID="{7A744C2A-8B78-4D8C-BE1F-3B6D5A8A5AB7}" presName="rootConnector" presStyleLbl="node2" presStyleIdx="2" presStyleCnt="3"/>
      <dgm:spPr/>
    </dgm:pt>
    <dgm:pt modelId="{187E0794-D202-48A6-AF8E-10CA601A12C9}" type="pres">
      <dgm:prSet presAssocID="{7A744C2A-8B78-4D8C-BE1F-3B6D5A8A5AB7}" presName="hierChild4" presStyleCnt="0"/>
      <dgm:spPr/>
    </dgm:pt>
    <dgm:pt modelId="{94D9A7DC-B55C-499B-B7EE-975FD9F8E8D9}" type="pres">
      <dgm:prSet presAssocID="{7A744C2A-8B78-4D8C-BE1F-3B6D5A8A5AB7}" presName="hierChild5" presStyleCnt="0"/>
      <dgm:spPr/>
    </dgm:pt>
    <dgm:pt modelId="{507A79FA-F64B-43F6-86D8-EADAFABEC4A9}" type="pres">
      <dgm:prSet presAssocID="{528896D7-F418-46FA-9439-A7ECE271C5BC}" presName="hierChild3" presStyleCnt="0"/>
      <dgm:spPr/>
    </dgm:pt>
  </dgm:ptLst>
  <dgm:cxnLst>
    <dgm:cxn modelId="{7F835BEE-E7EF-43DB-8A27-CEC6162C7656}" srcId="{528896D7-F418-46FA-9439-A7ECE271C5BC}" destId="{63899D9D-DB3F-4FDC-86EC-02F02C86A31F}" srcOrd="1" destOrd="0" parTransId="{681FE089-1918-4AC0-B984-8E3C5B8A153B}" sibTransId="{FFD67736-6099-4BF7-93AD-9DA18D377B15}"/>
    <dgm:cxn modelId="{72835CCA-73EC-45EB-86ED-1EC15BF9E3D8}" type="presOf" srcId="{63899D9D-DB3F-4FDC-86EC-02F02C86A31F}" destId="{573E66BF-43DF-408E-A183-0162BB718DBC}" srcOrd="1" destOrd="0" presId="urn:microsoft.com/office/officeart/2005/8/layout/orgChart1"/>
    <dgm:cxn modelId="{859C22DF-373D-40BC-BF51-19F6A252DD5B}" type="presOf" srcId="{528896D7-F418-46FA-9439-A7ECE271C5BC}" destId="{F5E0395D-6D5E-49B2-A561-FEB749D0B917}" srcOrd="1" destOrd="0" presId="urn:microsoft.com/office/officeart/2005/8/layout/orgChart1"/>
    <dgm:cxn modelId="{EAA1FF3B-33E3-4A9B-B06F-2769FD7633FD}" srcId="{528896D7-F418-46FA-9439-A7ECE271C5BC}" destId="{7A744C2A-8B78-4D8C-BE1F-3B6D5A8A5AB7}" srcOrd="2" destOrd="0" parTransId="{B61C7977-9DB2-43C1-B398-5183631E0858}" sibTransId="{5CE73978-A3F2-4E6F-A30C-113250F5E376}"/>
    <dgm:cxn modelId="{FD557716-8EF3-42A0-97F4-3C5CFCDF8D40}" type="presOf" srcId="{528896D7-F418-46FA-9439-A7ECE271C5BC}" destId="{BCFA4540-8379-4065-8902-AE332FD08705}" srcOrd="0" destOrd="0" presId="urn:microsoft.com/office/officeart/2005/8/layout/orgChart1"/>
    <dgm:cxn modelId="{FA9A1417-C8BE-4EF6-9AC6-9C7DCF34F9A7}" type="presOf" srcId="{66B8EFF2-EF8C-44C8-9042-E670E91463EB}" destId="{19202396-BF52-4A0F-A6F8-90275A69B326}" srcOrd="0" destOrd="0" presId="urn:microsoft.com/office/officeart/2005/8/layout/orgChart1"/>
    <dgm:cxn modelId="{9AEA0340-9030-4D69-830F-CDBDA1A36E08}" srcId="{F616FE7F-98A8-475A-A0B0-E11B057908FB}" destId="{528896D7-F418-46FA-9439-A7ECE271C5BC}" srcOrd="0" destOrd="0" parTransId="{1C4DD75C-5D0D-432B-918F-E8A3F627F58F}" sibTransId="{60588AC0-3F07-4413-ACF9-EF777CE14FD0}"/>
    <dgm:cxn modelId="{2668071E-742A-4032-A99C-04759442857E}" type="presOf" srcId="{F616FE7F-98A8-475A-A0B0-E11B057908FB}" destId="{A87E27F8-E49A-4333-A687-34A4CCAFBB62}" srcOrd="0" destOrd="0" presId="urn:microsoft.com/office/officeart/2005/8/layout/orgChart1"/>
    <dgm:cxn modelId="{D65DBF31-C100-4D94-814E-186A5C18C135}" type="presOf" srcId="{7A744C2A-8B78-4D8C-BE1F-3B6D5A8A5AB7}" destId="{17C24A73-422F-48F5-951B-E4E3A3A0FC96}" srcOrd="1" destOrd="0" presId="urn:microsoft.com/office/officeart/2005/8/layout/orgChart1"/>
    <dgm:cxn modelId="{34A103CD-28A5-4674-A3E2-095045BA8039}" type="presOf" srcId="{956A782C-FCBC-4180-8638-F4ACC7E8C6D8}" destId="{428647FC-2AA7-41F5-BE66-419A79B4B2EE}" srcOrd="0" destOrd="0" presId="urn:microsoft.com/office/officeart/2005/8/layout/orgChart1"/>
    <dgm:cxn modelId="{41E079D7-DF55-4F8F-B8BD-3EB69FD12BB0}" type="presOf" srcId="{681FE089-1918-4AC0-B984-8E3C5B8A153B}" destId="{209ED3D0-1830-4E25-80A2-4892605D6A25}" srcOrd="0" destOrd="0" presId="urn:microsoft.com/office/officeart/2005/8/layout/orgChart1"/>
    <dgm:cxn modelId="{ED0A0868-E76A-4BEE-9B42-05DF5C1C359B}" type="presOf" srcId="{956A782C-FCBC-4180-8638-F4ACC7E8C6D8}" destId="{EDF4A20A-4A19-47F3-B214-6E3FB0D4C63D}" srcOrd="1" destOrd="0" presId="urn:microsoft.com/office/officeart/2005/8/layout/orgChart1"/>
    <dgm:cxn modelId="{B4C31310-EE12-4A8F-9F46-DD5C1DC0CD8C}" type="presOf" srcId="{63899D9D-DB3F-4FDC-86EC-02F02C86A31F}" destId="{BE5232A4-E6FE-40C6-BBA0-E16B05EA7E86}" srcOrd="0" destOrd="0" presId="urn:microsoft.com/office/officeart/2005/8/layout/orgChart1"/>
    <dgm:cxn modelId="{443DFE0D-1652-4FC2-8A59-0B7823D5B7C1}" type="presOf" srcId="{B61C7977-9DB2-43C1-B398-5183631E0858}" destId="{27F0B316-EF45-475B-B657-822727B6199C}" srcOrd="0" destOrd="0" presId="urn:microsoft.com/office/officeart/2005/8/layout/orgChart1"/>
    <dgm:cxn modelId="{0C2B3ED4-8784-4E87-B455-38F59578B1E7}" type="presOf" srcId="{7A744C2A-8B78-4D8C-BE1F-3B6D5A8A5AB7}" destId="{66192B68-6753-4E7A-9C11-08A1AEFDEAD7}" srcOrd="0" destOrd="0" presId="urn:microsoft.com/office/officeart/2005/8/layout/orgChart1"/>
    <dgm:cxn modelId="{D937C538-3E28-4EDD-BC01-19A4AC7DCE52}" srcId="{528896D7-F418-46FA-9439-A7ECE271C5BC}" destId="{956A782C-FCBC-4180-8638-F4ACC7E8C6D8}" srcOrd="0" destOrd="0" parTransId="{66B8EFF2-EF8C-44C8-9042-E670E91463EB}" sibTransId="{009DF6F3-BEC0-4D3D-B9AC-76291B4547A3}"/>
    <dgm:cxn modelId="{AC0B3692-55C1-49DD-887E-15DC03920822}" type="presParOf" srcId="{A87E27F8-E49A-4333-A687-34A4CCAFBB62}" destId="{610FBD45-797A-4C5A-B07C-65580E5A1DF0}" srcOrd="0" destOrd="0" presId="urn:microsoft.com/office/officeart/2005/8/layout/orgChart1"/>
    <dgm:cxn modelId="{62AE9137-9794-49FD-91D0-1593D61E2632}" type="presParOf" srcId="{610FBD45-797A-4C5A-B07C-65580E5A1DF0}" destId="{7445E562-5158-44E7-BE53-8664EC04BD63}" srcOrd="0" destOrd="0" presId="urn:microsoft.com/office/officeart/2005/8/layout/orgChart1"/>
    <dgm:cxn modelId="{717FDB2E-94D5-434E-B683-B777A4B98AE5}" type="presParOf" srcId="{7445E562-5158-44E7-BE53-8664EC04BD63}" destId="{BCFA4540-8379-4065-8902-AE332FD08705}" srcOrd="0" destOrd="0" presId="urn:microsoft.com/office/officeart/2005/8/layout/orgChart1"/>
    <dgm:cxn modelId="{BC50E5A3-7184-4D3B-B2FF-76E242BD4E98}" type="presParOf" srcId="{7445E562-5158-44E7-BE53-8664EC04BD63}" destId="{F5E0395D-6D5E-49B2-A561-FEB749D0B917}" srcOrd="1" destOrd="0" presId="urn:microsoft.com/office/officeart/2005/8/layout/orgChart1"/>
    <dgm:cxn modelId="{17C2EA3B-0E53-4832-BEF4-55A4DEAE7EE9}" type="presParOf" srcId="{610FBD45-797A-4C5A-B07C-65580E5A1DF0}" destId="{9939A233-BD9E-4003-9888-BE45CA025AB7}" srcOrd="1" destOrd="0" presId="urn:microsoft.com/office/officeart/2005/8/layout/orgChart1"/>
    <dgm:cxn modelId="{44BAB35C-D4E3-4D95-9758-3CD5E734FA97}" type="presParOf" srcId="{9939A233-BD9E-4003-9888-BE45CA025AB7}" destId="{19202396-BF52-4A0F-A6F8-90275A69B326}" srcOrd="0" destOrd="0" presId="urn:microsoft.com/office/officeart/2005/8/layout/orgChart1"/>
    <dgm:cxn modelId="{7583B68F-05C9-463F-A21B-9E5DB0977B98}" type="presParOf" srcId="{9939A233-BD9E-4003-9888-BE45CA025AB7}" destId="{4A59F8D9-E792-4032-A576-0D9481FA0B47}" srcOrd="1" destOrd="0" presId="urn:microsoft.com/office/officeart/2005/8/layout/orgChart1"/>
    <dgm:cxn modelId="{E5F704F7-24A2-43F6-8B28-65533C74CF1B}" type="presParOf" srcId="{4A59F8D9-E792-4032-A576-0D9481FA0B47}" destId="{FDBE8250-A124-4D28-96D4-E4FE2B0EAC75}" srcOrd="0" destOrd="0" presId="urn:microsoft.com/office/officeart/2005/8/layout/orgChart1"/>
    <dgm:cxn modelId="{7E241059-7728-4890-87DC-20CA4F6966D3}" type="presParOf" srcId="{FDBE8250-A124-4D28-96D4-E4FE2B0EAC75}" destId="{428647FC-2AA7-41F5-BE66-419A79B4B2EE}" srcOrd="0" destOrd="0" presId="urn:microsoft.com/office/officeart/2005/8/layout/orgChart1"/>
    <dgm:cxn modelId="{942FB206-6D37-459F-AEBD-30739F099A66}" type="presParOf" srcId="{FDBE8250-A124-4D28-96D4-E4FE2B0EAC75}" destId="{EDF4A20A-4A19-47F3-B214-6E3FB0D4C63D}" srcOrd="1" destOrd="0" presId="urn:microsoft.com/office/officeart/2005/8/layout/orgChart1"/>
    <dgm:cxn modelId="{9874B525-8433-425E-914F-CBC50638A3F1}" type="presParOf" srcId="{4A59F8D9-E792-4032-A576-0D9481FA0B47}" destId="{281ECD87-7E20-4F85-A5C5-41E182AAE9B2}" srcOrd="1" destOrd="0" presId="urn:microsoft.com/office/officeart/2005/8/layout/orgChart1"/>
    <dgm:cxn modelId="{7EEDF658-A493-4CB1-9EC0-E770988E28E3}" type="presParOf" srcId="{4A59F8D9-E792-4032-A576-0D9481FA0B47}" destId="{4F6284AC-3C29-40ED-8CF2-7BD81207539E}" srcOrd="2" destOrd="0" presId="urn:microsoft.com/office/officeart/2005/8/layout/orgChart1"/>
    <dgm:cxn modelId="{CD463C9F-6CA3-4F8A-8DE1-EB54840E996C}" type="presParOf" srcId="{9939A233-BD9E-4003-9888-BE45CA025AB7}" destId="{209ED3D0-1830-4E25-80A2-4892605D6A25}" srcOrd="2" destOrd="0" presId="urn:microsoft.com/office/officeart/2005/8/layout/orgChart1"/>
    <dgm:cxn modelId="{64989A7C-863D-4113-95DD-516184CF3D1C}" type="presParOf" srcId="{9939A233-BD9E-4003-9888-BE45CA025AB7}" destId="{3C1866D4-3585-4FC9-AAA7-1AD22752D23E}" srcOrd="3" destOrd="0" presId="urn:microsoft.com/office/officeart/2005/8/layout/orgChart1"/>
    <dgm:cxn modelId="{5BEA5472-3357-40C2-8E91-B253E44808FD}" type="presParOf" srcId="{3C1866D4-3585-4FC9-AAA7-1AD22752D23E}" destId="{D1984CE5-6A42-4C2B-8648-B3F0B5819095}" srcOrd="0" destOrd="0" presId="urn:microsoft.com/office/officeart/2005/8/layout/orgChart1"/>
    <dgm:cxn modelId="{68F45B2D-AA66-47C0-9B01-C0B876130471}" type="presParOf" srcId="{D1984CE5-6A42-4C2B-8648-B3F0B5819095}" destId="{BE5232A4-E6FE-40C6-BBA0-E16B05EA7E86}" srcOrd="0" destOrd="0" presId="urn:microsoft.com/office/officeart/2005/8/layout/orgChart1"/>
    <dgm:cxn modelId="{7EAFC306-5114-4CF3-9497-24860D3CE005}" type="presParOf" srcId="{D1984CE5-6A42-4C2B-8648-B3F0B5819095}" destId="{573E66BF-43DF-408E-A183-0162BB718DBC}" srcOrd="1" destOrd="0" presId="urn:microsoft.com/office/officeart/2005/8/layout/orgChart1"/>
    <dgm:cxn modelId="{1742EDA3-6DD5-4062-BEBC-807264ABBFD8}" type="presParOf" srcId="{3C1866D4-3585-4FC9-AAA7-1AD22752D23E}" destId="{F80CA7BC-BA5C-4EE7-A85A-4ADB9521FA8C}" srcOrd="1" destOrd="0" presId="urn:microsoft.com/office/officeart/2005/8/layout/orgChart1"/>
    <dgm:cxn modelId="{36CAB175-6624-4951-BBC6-82DA5FE4B81C}" type="presParOf" srcId="{3C1866D4-3585-4FC9-AAA7-1AD22752D23E}" destId="{85F8C3DE-90DA-4D88-B814-D91BEFBD421E}" srcOrd="2" destOrd="0" presId="urn:microsoft.com/office/officeart/2005/8/layout/orgChart1"/>
    <dgm:cxn modelId="{9DBE230B-F39E-47F0-BE73-4748CD9BBDCF}" type="presParOf" srcId="{9939A233-BD9E-4003-9888-BE45CA025AB7}" destId="{27F0B316-EF45-475B-B657-822727B6199C}" srcOrd="4" destOrd="0" presId="urn:microsoft.com/office/officeart/2005/8/layout/orgChart1"/>
    <dgm:cxn modelId="{F3456691-1B21-4DC5-824A-C7B4B9615BCD}" type="presParOf" srcId="{9939A233-BD9E-4003-9888-BE45CA025AB7}" destId="{D33A43D1-F925-44DB-8D5B-C963335F9838}" srcOrd="5" destOrd="0" presId="urn:microsoft.com/office/officeart/2005/8/layout/orgChart1"/>
    <dgm:cxn modelId="{2F9B708F-2DD7-418E-BBFA-046176D4ED33}" type="presParOf" srcId="{D33A43D1-F925-44DB-8D5B-C963335F9838}" destId="{DA15B8A7-F260-4B54-974F-60E7FCAD2D76}" srcOrd="0" destOrd="0" presId="urn:microsoft.com/office/officeart/2005/8/layout/orgChart1"/>
    <dgm:cxn modelId="{23B06D92-0B08-4F08-9565-321417315E34}" type="presParOf" srcId="{DA15B8A7-F260-4B54-974F-60E7FCAD2D76}" destId="{66192B68-6753-4E7A-9C11-08A1AEFDEAD7}" srcOrd="0" destOrd="0" presId="urn:microsoft.com/office/officeart/2005/8/layout/orgChart1"/>
    <dgm:cxn modelId="{3BD82C70-A78A-4DE8-9359-C01977114225}" type="presParOf" srcId="{DA15B8A7-F260-4B54-974F-60E7FCAD2D76}" destId="{17C24A73-422F-48F5-951B-E4E3A3A0FC96}" srcOrd="1" destOrd="0" presId="urn:microsoft.com/office/officeart/2005/8/layout/orgChart1"/>
    <dgm:cxn modelId="{D829CEC1-6E5A-4D83-AD96-8383F37849E1}" type="presParOf" srcId="{D33A43D1-F925-44DB-8D5B-C963335F9838}" destId="{187E0794-D202-48A6-AF8E-10CA601A12C9}" srcOrd="1" destOrd="0" presId="urn:microsoft.com/office/officeart/2005/8/layout/orgChart1"/>
    <dgm:cxn modelId="{28457772-C531-4427-BABC-33D2E886A267}" type="presParOf" srcId="{D33A43D1-F925-44DB-8D5B-C963335F9838}" destId="{94D9A7DC-B55C-499B-B7EE-975FD9F8E8D9}" srcOrd="2" destOrd="0" presId="urn:microsoft.com/office/officeart/2005/8/layout/orgChart1"/>
    <dgm:cxn modelId="{DFFC6B26-B5ED-428F-BAD6-94839F3176F8}" type="presParOf" srcId="{610FBD45-797A-4C5A-B07C-65580E5A1DF0}" destId="{507A79FA-F64B-43F6-86D8-EADAFABEC4A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E49563-0F9F-46D7-9ED0-EFE96AA686A0}" type="doc">
      <dgm:prSet loTypeId="urn:microsoft.com/office/officeart/2005/8/layout/hProcess9" loCatId="process" qsTypeId="urn:microsoft.com/office/officeart/2005/8/quickstyle/simple1" qsCatId="simple" csTypeId="urn:microsoft.com/office/officeart/2005/8/colors/accent1_2" csCatId="accent1" phldr="1"/>
      <dgm:spPr/>
    </dgm:pt>
    <dgm:pt modelId="{631138A3-72D6-423E-98DB-B3BE0754C6E0}">
      <dgm:prSet phldrT="[Text]"/>
      <dgm:spPr/>
      <dgm:t>
        <a:bodyPr/>
        <a:lstStyle/>
        <a:p>
          <a:r>
            <a:rPr lang="en-IE" b="1" dirty="0" smtClean="0"/>
            <a:t>Record additional details</a:t>
          </a:r>
          <a:r>
            <a:rPr lang="en-IE" dirty="0" smtClean="0"/>
            <a:t> of property not captured by online register</a:t>
          </a:r>
          <a:endParaRPr lang="en-IE" dirty="0"/>
        </a:p>
      </dgm:t>
    </dgm:pt>
    <dgm:pt modelId="{62133D5C-8949-474A-BF91-B4AA9F4CE531}" type="parTrans" cxnId="{7728A9BF-A01B-4CC0-8537-2D4F2C72BD25}">
      <dgm:prSet/>
      <dgm:spPr/>
      <dgm:t>
        <a:bodyPr/>
        <a:lstStyle/>
        <a:p>
          <a:endParaRPr lang="en-IE"/>
        </a:p>
      </dgm:t>
    </dgm:pt>
    <dgm:pt modelId="{325B5C3A-3EC5-471D-9BEF-ED7F721358A4}" type="sibTrans" cxnId="{7728A9BF-A01B-4CC0-8537-2D4F2C72BD25}">
      <dgm:prSet/>
      <dgm:spPr/>
      <dgm:t>
        <a:bodyPr/>
        <a:lstStyle/>
        <a:p>
          <a:endParaRPr lang="en-IE"/>
        </a:p>
      </dgm:t>
    </dgm:pt>
    <dgm:pt modelId="{16E763EE-E29C-408B-B302-12DE16AD3899}">
      <dgm:prSet phldrT="[Text]"/>
      <dgm:spPr/>
      <dgm:t>
        <a:bodyPr/>
        <a:lstStyle/>
        <a:p>
          <a:r>
            <a:rPr lang="en-IE" dirty="0" smtClean="0"/>
            <a:t>Offer the Pledgers the opportunity to </a:t>
          </a:r>
          <a:r>
            <a:rPr lang="en-IE" b="1" dirty="0" smtClean="0"/>
            <a:t>amend their pledge</a:t>
          </a:r>
          <a:r>
            <a:rPr lang="en-IE" dirty="0" smtClean="0"/>
            <a:t> and </a:t>
          </a:r>
          <a:r>
            <a:rPr lang="en-IE" b="1" dirty="0" smtClean="0"/>
            <a:t>ask questions</a:t>
          </a:r>
          <a:endParaRPr lang="en-IE" dirty="0"/>
        </a:p>
      </dgm:t>
    </dgm:pt>
    <dgm:pt modelId="{8C3EB838-4078-4714-8B6C-BCD3182C559F}" type="parTrans" cxnId="{CF11EC2E-DAD9-4D49-974E-6D46AC8A717C}">
      <dgm:prSet/>
      <dgm:spPr/>
      <dgm:t>
        <a:bodyPr/>
        <a:lstStyle/>
        <a:p>
          <a:endParaRPr lang="en-IE"/>
        </a:p>
      </dgm:t>
    </dgm:pt>
    <dgm:pt modelId="{33785DCC-4FF5-4D7B-BC17-A9DDB87990EE}" type="sibTrans" cxnId="{CF11EC2E-DAD9-4D49-974E-6D46AC8A717C}">
      <dgm:prSet/>
      <dgm:spPr/>
      <dgm:t>
        <a:bodyPr/>
        <a:lstStyle/>
        <a:p>
          <a:endParaRPr lang="en-IE"/>
        </a:p>
      </dgm:t>
    </dgm:pt>
    <dgm:pt modelId="{7BD82100-F544-44C2-A2E4-FDF0AE0CE5F0}">
      <dgm:prSet/>
      <dgm:spPr/>
      <dgm:t>
        <a:bodyPr/>
        <a:lstStyle/>
        <a:p>
          <a:r>
            <a:rPr lang="en-IE" b="1" dirty="0" smtClean="0"/>
            <a:t>Confirm</a:t>
          </a:r>
          <a:r>
            <a:rPr lang="en-IE" dirty="0" smtClean="0"/>
            <a:t> existence, </a:t>
          </a:r>
          <a:r>
            <a:rPr lang="en-IE" b="1" dirty="0" smtClean="0"/>
            <a:t>condition</a:t>
          </a:r>
          <a:r>
            <a:rPr lang="en-IE" dirty="0" smtClean="0"/>
            <a:t> of pledged property </a:t>
          </a:r>
          <a:endParaRPr lang="en-IE" dirty="0"/>
        </a:p>
      </dgm:t>
    </dgm:pt>
    <dgm:pt modelId="{CBE94721-D1A8-4B9E-B4EA-55DE5D547537}" type="parTrans" cxnId="{855D0211-849B-41B5-8D41-81EDC9FF19F4}">
      <dgm:prSet/>
      <dgm:spPr/>
      <dgm:t>
        <a:bodyPr/>
        <a:lstStyle/>
        <a:p>
          <a:endParaRPr lang="en-IE"/>
        </a:p>
      </dgm:t>
    </dgm:pt>
    <dgm:pt modelId="{44DCE9EB-DC95-49F2-BFBF-0CBF51BEF629}" type="sibTrans" cxnId="{855D0211-849B-41B5-8D41-81EDC9FF19F4}">
      <dgm:prSet/>
      <dgm:spPr/>
      <dgm:t>
        <a:bodyPr/>
        <a:lstStyle/>
        <a:p>
          <a:endParaRPr lang="en-IE"/>
        </a:p>
      </dgm:t>
    </dgm:pt>
    <dgm:pt modelId="{42824324-6511-497E-8451-868183C5C957}">
      <dgm:prSet/>
      <dgm:spPr/>
      <dgm:t>
        <a:bodyPr/>
        <a:lstStyle/>
        <a:p>
          <a:r>
            <a:rPr lang="en-IE" b="1" dirty="0" smtClean="0"/>
            <a:t>Document impressions</a:t>
          </a:r>
          <a:r>
            <a:rPr lang="en-IE" dirty="0" smtClean="0"/>
            <a:t> gained of the Pledger, accommodation and locality </a:t>
          </a:r>
          <a:endParaRPr lang="en-IE" dirty="0"/>
        </a:p>
      </dgm:t>
    </dgm:pt>
    <dgm:pt modelId="{AC89671A-CB40-42F6-9029-D000AC80D293}" type="parTrans" cxnId="{6D7D2B37-D0C1-41DB-AF53-81DA0ED5302D}">
      <dgm:prSet/>
      <dgm:spPr/>
      <dgm:t>
        <a:bodyPr/>
        <a:lstStyle/>
        <a:p>
          <a:endParaRPr lang="en-IE"/>
        </a:p>
      </dgm:t>
    </dgm:pt>
    <dgm:pt modelId="{E795A133-F033-489D-A6F5-980A84A0B1A3}" type="sibTrans" cxnId="{6D7D2B37-D0C1-41DB-AF53-81DA0ED5302D}">
      <dgm:prSet/>
      <dgm:spPr/>
      <dgm:t>
        <a:bodyPr/>
        <a:lstStyle/>
        <a:p>
          <a:endParaRPr lang="en-IE"/>
        </a:p>
      </dgm:t>
    </dgm:pt>
    <dgm:pt modelId="{42371562-6A33-4BAF-9DD8-A14CB83F8BCA}">
      <dgm:prSet/>
      <dgm:spPr/>
      <dgm:t>
        <a:bodyPr/>
        <a:lstStyle/>
        <a:p>
          <a:r>
            <a:rPr lang="en-IE" b="1" dirty="0" smtClean="0"/>
            <a:t>Raise awareness</a:t>
          </a:r>
          <a:r>
            <a:rPr lang="en-IE" dirty="0" smtClean="0"/>
            <a:t> of Irish Red Cross role in response to the migration crisis</a:t>
          </a:r>
          <a:endParaRPr lang="en-IE" dirty="0"/>
        </a:p>
      </dgm:t>
    </dgm:pt>
    <dgm:pt modelId="{A81DD521-0CB2-48A2-A031-686CF4947FC0}" type="parTrans" cxnId="{4C9DFB3C-7BA3-4488-A649-6EB10C03FEB0}">
      <dgm:prSet/>
      <dgm:spPr/>
      <dgm:t>
        <a:bodyPr/>
        <a:lstStyle/>
        <a:p>
          <a:endParaRPr lang="en-IE"/>
        </a:p>
      </dgm:t>
    </dgm:pt>
    <dgm:pt modelId="{CA8924E0-7B27-4031-9D13-C2447EFA2D05}" type="sibTrans" cxnId="{4C9DFB3C-7BA3-4488-A649-6EB10C03FEB0}">
      <dgm:prSet/>
      <dgm:spPr/>
      <dgm:t>
        <a:bodyPr/>
        <a:lstStyle/>
        <a:p>
          <a:endParaRPr lang="en-IE"/>
        </a:p>
      </dgm:t>
    </dgm:pt>
    <dgm:pt modelId="{619E2EE6-8F67-43D9-8E69-98F1C2D3B95E}" type="pres">
      <dgm:prSet presAssocID="{82E49563-0F9F-46D7-9ED0-EFE96AA686A0}" presName="CompostProcess" presStyleCnt="0">
        <dgm:presLayoutVars>
          <dgm:dir/>
          <dgm:resizeHandles val="exact"/>
        </dgm:presLayoutVars>
      </dgm:prSet>
      <dgm:spPr/>
    </dgm:pt>
    <dgm:pt modelId="{E97BD886-F19A-42EE-934D-A7D8400C1DEC}" type="pres">
      <dgm:prSet presAssocID="{82E49563-0F9F-46D7-9ED0-EFE96AA686A0}" presName="arrow" presStyleLbl="bgShp" presStyleIdx="0" presStyleCnt="1" custScaleX="117647"/>
      <dgm:spPr>
        <a:blipFill rotWithShape="0">
          <a:blip xmlns:r="http://schemas.openxmlformats.org/officeDocument/2006/relationships" r:embed="rId1"/>
          <a:stretch>
            <a:fillRect/>
          </a:stretch>
        </a:blipFill>
      </dgm:spPr>
      <dgm:t>
        <a:bodyPr/>
        <a:lstStyle/>
        <a:p>
          <a:endParaRPr lang="en-IE"/>
        </a:p>
      </dgm:t>
    </dgm:pt>
    <dgm:pt modelId="{9C12F5B0-5331-41A5-B049-AFFC31CB47A8}" type="pres">
      <dgm:prSet presAssocID="{82E49563-0F9F-46D7-9ED0-EFE96AA686A0}" presName="linearProcess" presStyleCnt="0"/>
      <dgm:spPr/>
    </dgm:pt>
    <dgm:pt modelId="{A084902E-9352-4C36-AED3-64F5E8575F37}" type="pres">
      <dgm:prSet presAssocID="{631138A3-72D6-423E-98DB-B3BE0754C6E0}" presName="textNode" presStyleLbl="node1" presStyleIdx="0" presStyleCnt="5" custLinFactX="92053" custLinFactNeighborX="100000" custLinFactNeighborY="-1414">
        <dgm:presLayoutVars>
          <dgm:bulletEnabled val="1"/>
        </dgm:presLayoutVars>
      </dgm:prSet>
      <dgm:spPr/>
      <dgm:t>
        <a:bodyPr/>
        <a:lstStyle/>
        <a:p>
          <a:endParaRPr lang="en-IE"/>
        </a:p>
      </dgm:t>
    </dgm:pt>
    <dgm:pt modelId="{03474118-4482-4821-BE17-D5EAA5A8E7D2}" type="pres">
      <dgm:prSet presAssocID="{325B5C3A-3EC5-471D-9BEF-ED7F721358A4}" presName="sibTrans" presStyleCnt="0"/>
      <dgm:spPr/>
    </dgm:pt>
    <dgm:pt modelId="{5C834440-5EB9-454C-8ED3-A8B41EDB283B}" type="pres">
      <dgm:prSet presAssocID="{7BD82100-F544-44C2-A2E4-FDF0AE0CE5F0}" presName="textNode" presStyleLbl="node1" presStyleIdx="1" presStyleCnt="5" custLinFactX="-100000" custLinFactNeighborX="-104573" custLinFactNeighborY="-1414">
        <dgm:presLayoutVars>
          <dgm:bulletEnabled val="1"/>
        </dgm:presLayoutVars>
      </dgm:prSet>
      <dgm:spPr/>
    </dgm:pt>
    <dgm:pt modelId="{13AC2982-3E2C-47DB-98F8-49B12790AA91}" type="pres">
      <dgm:prSet presAssocID="{44DCE9EB-DC95-49F2-BFBF-0CBF51BEF629}" presName="sibTrans" presStyleCnt="0"/>
      <dgm:spPr/>
    </dgm:pt>
    <dgm:pt modelId="{54D6C6F8-D9E2-41FD-85BB-68FBAB62FAF4}" type="pres">
      <dgm:prSet presAssocID="{16E763EE-E29C-408B-B302-12DE16AD3899}" presName="textNode" presStyleLbl="node1" presStyleIdx="2" presStyleCnt="5" custLinFactX="-5801" custLinFactNeighborX="-100000" custLinFactNeighborY="-1414">
        <dgm:presLayoutVars>
          <dgm:bulletEnabled val="1"/>
        </dgm:presLayoutVars>
      </dgm:prSet>
      <dgm:spPr/>
      <dgm:t>
        <a:bodyPr/>
        <a:lstStyle/>
        <a:p>
          <a:endParaRPr lang="en-IE"/>
        </a:p>
      </dgm:t>
    </dgm:pt>
    <dgm:pt modelId="{A4D0450C-4B34-455B-8AEC-4E21E265AC5F}" type="pres">
      <dgm:prSet presAssocID="{33785DCC-4FF5-4D7B-BC17-A9DDB87990EE}" presName="sibTrans" presStyleCnt="0"/>
      <dgm:spPr/>
    </dgm:pt>
    <dgm:pt modelId="{6CE9C603-CD54-4CAE-9033-BD26842C2AEC}" type="pres">
      <dgm:prSet presAssocID="{42371562-6A33-4BAF-9DD8-A14CB83F8BCA}" presName="textNode" presStyleLbl="node1" presStyleIdx="3" presStyleCnt="5" custLinFactX="83491" custLinFactNeighborX="100000" custLinFactNeighborY="-1414">
        <dgm:presLayoutVars>
          <dgm:bulletEnabled val="1"/>
        </dgm:presLayoutVars>
      </dgm:prSet>
      <dgm:spPr/>
    </dgm:pt>
    <dgm:pt modelId="{C7D7B2DA-23FD-4E9F-90CF-768E123D653A}" type="pres">
      <dgm:prSet presAssocID="{CA8924E0-7B27-4031-9D13-C2447EFA2D05}" presName="sibTrans" presStyleCnt="0"/>
      <dgm:spPr/>
    </dgm:pt>
    <dgm:pt modelId="{AAB11950-4DCB-450A-88A3-79214E6B6787}" type="pres">
      <dgm:prSet presAssocID="{42824324-6511-497E-8451-868183C5C957}" presName="textNode" presStyleLbl="node1" presStyleIdx="4" presStyleCnt="5" custLinFactX="-108655" custLinFactNeighborX="-200000" custLinFactNeighborY="-1414">
        <dgm:presLayoutVars>
          <dgm:bulletEnabled val="1"/>
        </dgm:presLayoutVars>
      </dgm:prSet>
      <dgm:spPr/>
    </dgm:pt>
  </dgm:ptLst>
  <dgm:cxnLst>
    <dgm:cxn modelId="{4C9DFB3C-7BA3-4488-A649-6EB10C03FEB0}" srcId="{82E49563-0F9F-46D7-9ED0-EFE96AA686A0}" destId="{42371562-6A33-4BAF-9DD8-A14CB83F8BCA}" srcOrd="3" destOrd="0" parTransId="{A81DD521-0CB2-48A2-A031-686CF4947FC0}" sibTransId="{CA8924E0-7B27-4031-9D13-C2447EFA2D05}"/>
    <dgm:cxn modelId="{EC95E448-6413-4FCB-982C-4A52856D02F6}" type="presOf" srcId="{16E763EE-E29C-408B-B302-12DE16AD3899}" destId="{54D6C6F8-D9E2-41FD-85BB-68FBAB62FAF4}" srcOrd="0" destOrd="0" presId="urn:microsoft.com/office/officeart/2005/8/layout/hProcess9"/>
    <dgm:cxn modelId="{7960214D-6A5E-4800-8C54-589B8C2A9FD5}" type="presOf" srcId="{42371562-6A33-4BAF-9DD8-A14CB83F8BCA}" destId="{6CE9C603-CD54-4CAE-9033-BD26842C2AEC}" srcOrd="0" destOrd="0" presId="urn:microsoft.com/office/officeart/2005/8/layout/hProcess9"/>
    <dgm:cxn modelId="{A4555FEA-320E-4CFF-9B49-D1F573720091}" type="presOf" srcId="{7BD82100-F544-44C2-A2E4-FDF0AE0CE5F0}" destId="{5C834440-5EB9-454C-8ED3-A8B41EDB283B}" srcOrd="0" destOrd="0" presId="urn:microsoft.com/office/officeart/2005/8/layout/hProcess9"/>
    <dgm:cxn modelId="{257F9318-6981-4F6E-9161-A0851A62E98C}" type="presOf" srcId="{82E49563-0F9F-46D7-9ED0-EFE96AA686A0}" destId="{619E2EE6-8F67-43D9-8E69-98F1C2D3B95E}" srcOrd="0" destOrd="0" presId="urn:microsoft.com/office/officeart/2005/8/layout/hProcess9"/>
    <dgm:cxn modelId="{CF11EC2E-DAD9-4D49-974E-6D46AC8A717C}" srcId="{82E49563-0F9F-46D7-9ED0-EFE96AA686A0}" destId="{16E763EE-E29C-408B-B302-12DE16AD3899}" srcOrd="2" destOrd="0" parTransId="{8C3EB838-4078-4714-8B6C-BCD3182C559F}" sibTransId="{33785DCC-4FF5-4D7B-BC17-A9DDB87990EE}"/>
    <dgm:cxn modelId="{855D0211-849B-41B5-8D41-81EDC9FF19F4}" srcId="{82E49563-0F9F-46D7-9ED0-EFE96AA686A0}" destId="{7BD82100-F544-44C2-A2E4-FDF0AE0CE5F0}" srcOrd="1" destOrd="0" parTransId="{CBE94721-D1A8-4B9E-B4EA-55DE5D547537}" sibTransId="{44DCE9EB-DC95-49F2-BFBF-0CBF51BEF629}"/>
    <dgm:cxn modelId="{E3BB946B-F2FB-4405-B2BD-7CD4991BE5E6}" type="presOf" srcId="{42824324-6511-497E-8451-868183C5C957}" destId="{AAB11950-4DCB-450A-88A3-79214E6B6787}" srcOrd="0" destOrd="0" presId="urn:microsoft.com/office/officeart/2005/8/layout/hProcess9"/>
    <dgm:cxn modelId="{7728A9BF-A01B-4CC0-8537-2D4F2C72BD25}" srcId="{82E49563-0F9F-46D7-9ED0-EFE96AA686A0}" destId="{631138A3-72D6-423E-98DB-B3BE0754C6E0}" srcOrd="0" destOrd="0" parTransId="{62133D5C-8949-474A-BF91-B4AA9F4CE531}" sibTransId="{325B5C3A-3EC5-471D-9BEF-ED7F721358A4}"/>
    <dgm:cxn modelId="{9073270F-B91F-4B70-8B80-295B173F0DA8}" type="presOf" srcId="{631138A3-72D6-423E-98DB-B3BE0754C6E0}" destId="{A084902E-9352-4C36-AED3-64F5E8575F37}" srcOrd="0" destOrd="0" presId="urn:microsoft.com/office/officeart/2005/8/layout/hProcess9"/>
    <dgm:cxn modelId="{6D7D2B37-D0C1-41DB-AF53-81DA0ED5302D}" srcId="{82E49563-0F9F-46D7-9ED0-EFE96AA686A0}" destId="{42824324-6511-497E-8451-868183C5C957}" srcOrd="4" destOrd="0" parTransId="{AC89671A-CB40-42F6-9029-D000AC80D293}" sibTransId="{E795A133-F033-489D-A6F5-980A84A0B1A3}"/>
    <dgm:cxn modelId="{2383E559-824F-4256-B194-E16E1BE0BCA3}" type="presParOf" srcId="{619E2EE6-8F67-43D9-8E69-98F1C2D3B95E}" destId="{E97BD886-F19A-42EE-934D-A7D8400C1DEC}" srcOrd="0" destOrd="0" presId="urn:microsoft.com/office/officeart/2005/8/layout/hProcess9"/>
    <dgm:cxn modelId="{266392EA-A964-4088-A6C8-322AD3C9D63B}" type="presParOf" srcId="{619E2EE6-8F67-43D9-8E69-98F1C2D3B95E}" destId="{9C12F5B0-5331-41A5-B049-AFFC31CB47A8}" srcOrd="1" destOrd="0" presId="urn:microsoft.com/office/officeart/2005/8/layout/hProcess9"/>
    <dgm:cxn modelId="{08413D86-3387-4027-B967-0DF5D5F4647D}" type="presParOf" srcId="{9C12F5B0-5331-41A5-B049-AFFC31CB47A8}" destId="{A084902E-9352-4C36-AED3-64F5E8575F37}" srcOrd="0" destOrd="0" presId="urn:microsoft.com/office/officeart/2005/8/layout/hProcess9"/>
    <dgm:cxn modelId="{DE52E6B0-58F6-4F2C-956B-B4033E0F524D}" type="presParOf" srcId="{9C12F5B0-5331-41A5-B049-AFFC31CB47A8}" destId="{03474118-4482-4821-BE17-D5EAA5A8E7D2}" srcOrd="1" destOrd="0" presId="urn:microsoft.com/office/officeart/2005/8/layout/hProcess9"/>
    <dgm:cxn modelId="{F11F8B45-F53D-4E9F-9FD6-C0A360F6D444}" type="presParOf" srcId="{9C12F5B0-5331-41A5-B049-AFFC31CB47A8}" destId="{5C834440-5EB9-454C-8ED3-A8B41EDB283B}" srcOrd="2" destOrd="0" presId="urn:microsoft.com/office/officeart/2005/8/layout/hProcess9"/>
    <dgm:cxn modelId="{68E4CD85-9173-4D78-9DA5-7FBB5C460033}" type="presParOf" srcId="{9C12F5B0-5331-41A5-B049-AFFC31CB47A8}" destId="{13AC2982-3E2C-47DB-98F8-49B12790AA91}" srcOrd="3" destOrd="0" presId="urn:microsoft.com/office/officeart/2005/8/layout/hProcess9"/>
    <dgm:cxn modelId="{A00531A9-AE90-4D56-9B6C-9BB30526FD78}" type="presParOf" srcId="{9C12F5B0-5331-41A5-B049-AFFC31CB47A8}" destId="{54D6C6F8-D9E2-41FD-85BB-68FBAB62FAF4}" srcOrd="4" destOrd="0" presId="urn:microsoft.com/office/officeart/2005/8/layout/hProcess9"/>
    <dgm:cxn modelId="{EA7A1F72-980E-43B7-B47D-5704E3D22C89}" type="presParOf" srcId="{9C12F5B0-5331-41A5-B049-AFFC31CB47A8}" destId="{A4D0450C-4B34-455B-8AEC-4E21E265AC5F}" srcOrd="5" destOrd="0" presId="urn:microsoft.com/office/officeart/2005/8/layout/hProcess9"/>
    <dgm:cxn modelId="{4C905249-31E0-4403-A2AE-61A5173F638A}" type="presParOf" srcId="{9C12F5B0-5331-41A5-B049-AFFC31CB47A8}" destId="{6CE9C603-CD54-4CAE-9033-BD26842C2AEC}" srcOrd="6" destOrd="0" presId="urn:microsoft.com/office/officeart/2005/8/layout/hProcess9"/>
    <dgm:cxn modelId="{BCC7343C-4962-477F-9FA7-A3FB08F0AE09}" type="presParOf" srcId="{9C12F5B0-5331-41A5-B049-AFFC31CB47A8}" destId="{C7D7B2DA-23FD-4E9F-90CF-768E123D653A}" srcOrd="7" destOrd="0" presId="urn:microsoft.com/office/officeart/2005/8/layout/hProcess9"/>
    <dgm:cxn modelId="{68BCD4FD-71DB-4439-A5FD-4B6121EEDF64}" type="presParOf" srcId="{9C12F5B0-5331-41A5-B049-AFFC31CB47A8}" destId="{AAB11950-4DCB-450A-88A3-79214E6B67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0B316-EF45-475B-B657-822727B6199C}">
      <dsp:nvSpPr>
        <dsp:cNvPr id="0" name=""/>
        <dsp:cNvSpPr/>
      </dsp:nvSpPr>
      <dsp:spPr>
        <a:xfrm>
          <a:off x="3048000" y="1844867"/>
          <a:ext cx="2156482" cy="374265"/>
        </a:xfrm>
        <a:custGeom>
          <a:avLst/>
          <a:gdLst/>
          <a:ahLst/>
          <a:cxnLst/>
          <a:rect l="0" t="0" r="0" b="0"/>
          <a:pathLst>
            <a:path>
              <a:moveTo>
                <a:pt x="0" y="0"/>
              </a:moveTo>
              <a:lnTo>
                <a:pt x="0" y="187132"/>
              </a:lnTo>
              <a:lnTo>
                <a:pt x="2156482" y="187132"/>
              </a:lnTo>
              <a:lnTo>
                <a:pt x="2156482" y="3742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9ED3D0-1830-4E25-80A2-4892605D6A25}">
      <dsp:nvSpPr>
        <dsp:cNvPr id="0" name=""/>
        <dsp:cNvSpPr/>
      </dsp:nvSpPr>
      <dsp:spPr>
        <a:xfrm>
          <a:off x="3002280" y="1844867"/>
          <a:ext cx="91440" cy="374265"/>
        </a:xfrm>
        <a:custGeom>
          <a:avLst/>
          <a:gdLst/>
          <a:ahLst/>
          <a:cxnLst/>
          <a:rect l="0" t="0" r="0" b="0"/>
          <a:pathLst>
            <a:path>
              <a:moveTo>
                <a:pt x="45720" y="0"/>
              </a:moveTo>
              <a:lnTo>
                <a:pt x="45720" y="3742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202396-BF52-4A0F-A6F8-90275A69B326}">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A4540-8379-4065-8902-AE332FD08705}">
      <dsp:nvSpPr>
        <dsp:cNvPr id="0" name=""/>
        <dsp:cNvSpPr/>
      </dsp:nvSpPr>
      <dsp:spPr>
        <a:xfrm>
          <a:off x="2156891" y="953758"/>
          <a:ext cx="1782216" cy="891108"/>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IE" sz="1400" kern="1200" dirty="0" smtClean="0"/>
            <a:t>Commitment to 4,000 persons overall (relocation and resettlement)</a:t>
          </a:r>
          <a:endParaRPr lang="en-IE" sz="1400" kern="1200" dirty="0"/>
        </a:p>
      </dsp:txBody>
      <dsp:txXfrm>
        <a:off x="2156891" y="953758"/>
        <a:ext cx="1782216" cy="891108"/>
      </dsp:txXfrm>
    </dsp:sp>
    <dsp:sp modelId="{428647FC-2AA7-41F5-BE66-419A79B4B2EE}">
      <dsp:nvSpPr>
        <dsp:cNvPr id="0" name=""/>
        <dsp:cNvSpPr/>
      </dsp:nvSpPr>
      <dsp:spPr>
        <a:xfrm>
          <a:off x="409" y="2219132"/>
          <a:ext cx="1782216" cy="891108"/>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IE" sz="1400" kern="1200" dirty="0" err="1" smtClean="0"/>
            <a:t>Approx</a:t>
          </a:r>
          <a:r>
            <a:rPr lang="en-IE" sz="1400" kern="1200" dirty="0" smtClean="0"/>
            <a:t>, 2, 600 persons seeking asylum (from Greece and Italy) in 2016-17</a:t>
          </a:r>
          <a:endParaRPr lang="en-IE" sz="1400" kern="1200" dirty="0"/>
        </a:p>
      </dsp:txBody>
      <dsp:txXfrm>
        <a:off x="409" y="2219132"/>
        <a:ext cx="1782216" cy="891108"/>
      </dsp:txXfrm>
    </dsp:sp>
    <dsp:sp modelId="{BE5232A4-E6FE-40C6-BBA0-E16B05EA7E86}">
      <dsp:nvSpPr>
        <dsp:cNvPr id="0" name=""/>
        <dsp:cNvSpPr/>
      </dsp:nvSpPr>
      <dsp:spPr>
        <a:xfrm>
          <a:off x="2156891" y="2219132"/>
          <a:ext cx="1782216" cy="891108"/>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IE" sz="1400" kern="1200" dirty="0" smtClean="0"/>
            <a:t>Approx. 520 resettled persons from Lebanon</a:t>
          </a:r>
          <a:endParaRPr lang="en-IE" sz="1400" kern="1200" dirty="0"/>
        </a:p>
      </dsp:txBody>
      <dsp:txXfrm>
        <a:off x="2156891" y="2219132"/>
        <a:ext cx="1782216" cy="891108"/>
      </dsp:txXfrm>
    </dsp:sp>
    <dsp:sp modelId="{66192B68-6753-4E7A-9C11-08A1AEFDEAD7}">
      <dsp:nvSpPr>
        <dsp:cNvPr id="0" name=""/>
        <dsp:cNvSpPr/>
      </dsp:nvSpPr>
      <dsp:spPr>
        <a:xfrm>
          <a:off x="4313373" y="2219132"/>
          <a:ext cx="1782216" cy="891108"/>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IE" sz="1400" kern="1200" dirty="0" smtClean="0"/>
            <a:t>Remainder to be determined according to need</a:t>
          </a:r>
          <a:endParaRPr lang="en-IE" sz="1400" kern="1200" dirty="0"/>
        </a:p>
      </dsp:txBody>
      <dsp:txXfrm>
        <a:off x="4313373" y="2219132"/>
        <a:ext cx="1782216" cy="891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BD886-F19A-42EE-934D-A7D8400C1DEC}">
      <dsp:nvSpPr>
        <dsp:cNvPr id="0" name=""/>
        <dsp:cNvSpPr/>
      </dsp:nvSpPr>
      <dsp:spPr>
        <a:xfrm>
          <a:off x="1" y="0"/>
          <a:ext cx="7863404" cy="4064000"/>
        </a:xfrm>
        <a:prstGeom prst="rightArrow">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A084902E-9352-4C36-AED3-64F5E8575F37}">
      <dsp:nvSpPr>
        <dsp:cNvPr id="0" name=""/>
        <dsp:cNvSpPr/>
      </dsp:nvSpPr>
      <dsp:spPr>
        <a:xfrm>
          <a:off x="1469795" y="1196214"/>
          <a:ext cx="1510864"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1" kern="1200" dirty="0" smtClean="0"/>
            <a:t>Record additional details</a:t>
          </a:r>
          <a:r>
            <a:rPr lang="en-IE" sz="1400" kern="1200" dirty="0" smtClean="0"/>
            <a:t> of property not captured by online register</a:t>
          </a:r>
          <a:endParaRPr lang="en-IE" sz="1400" kern="1200" dirty="0"/>
        </a:p>
      </dsp:txBody>
      <dsp:txXfrm>
        <a:off x="1543549" y="1269968"/>
        <a:ext cx="1363356" cy="1478092"/>
      </dsp:txXfrm>
    </dsp:sp>
    <dsp:sp modelId="{5C834440-5EB9-454C-8ED3-A8B41EDB283B}">
      <dsp:nvSpPr>
        <dsp:cNvPr id="0" name=""/>
        <dsp:cNvSpPr/>
      </dsp:nvSpPr>
      <dsp:spPr>
        <a:xfrm>
          <a:off x="1" y="1196214"/>
          <a:ext cx="1510864"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1" kern="1200" dirty="0" smtClean="0"/>
            <a:t>Confirm</a:t>
          </a:r>
          <a:r>
            <a:rPr lang="en-IE" sz="1400" kern="1200" dirty="0" smtClean="0"/>
            <a:t> existence, </a:t>
          </a:r>
          <a:r>
            <a:rPr lang="en-IE" sz="1400" b="1" kern="1200" dirty="0" smtClean="0"/>
            <a:t>condition</a:t>
          </a:r>
          <a:r>
            <a:rPr lang="en-IE" sz="1400" kern="1200" dirty="0" smtClean="0"/>
            <a:t> of pledged property </a:t>
          </a:r>
          <a:endParaRPr lang="en-IE" sz="1400" kern="1200" dirty="0"/>
        </a:p>
      </dsp:txBody>
      <dsp:txXfrm>
        <a:off x="73755" y="1269968"/>
        <a:ext cx="1363356" cy="1478092"/>
      </dsp:txXfrm>
    </dsp:sp>
    <dsp:sp modelId="{54D6C6F8-D9E2-41FD-85BB-68FBAB62FAF4}">
      <dsp:nvSpPr>
        <dsp:cNvPr id="0" name=""/>
        <dsp:cNvSpPr/>
      </dsp:nvSpPr>
      <dsp:spPr>
        <a:xfrm>
          <a:off x="3013083" y="1196214"/>
          <a:ext cx="1510864"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kern="1200" dirty="0" smtClean="0"/>
            <a:t>Offer the Pledgers the opportunity to </a:t>
          </a:r>
          <a:r>
            <a:rPr lang="en-IE" sz="1400" b="1" kern="1200" dirty="0" smtClean="0"/>
            <a:t>amend their pledge</a:t>
          </a:r>
          <a:r>
            <a:rPr lang="en-IE" sz="1400" kern="1200" dirty="0" smtClean="0"/>
            <a:t> and </a:t>
          </a:r>
          <a:r>
            <a:rPr lang="en-IE" sz="1400" b="1" kern="1200" dirty="0" smtClean="0"/>
            <a:t>ask questions</a:t>
          </a:r>
          <a:endParaRPr lang="en-IE" sz="1400" kern="1200" dirty="0"/>
        </a:p>
      </dsp:txBody>
      <dsp:txXfrm>
        <a:off x="3086837" y="1269968"/>
        <a:ext cx="1363356" cy="1478092"/>
      </dsp:txXfrm>
    </dsp:sp>
    <dsp:sp modelId="{6CE9C603-CD54-4CAE-9033-BD26842C2AEC}">
      <dsp:nvSpPr>
        <dsp:cNvPr id="0" name=""/>
        <dsp:cNvSpPr/>
      </dsp:nvSpPr>
      <dsp:spPr>
        <a:xfrm>
          <a:off x="6099658" y="1196214"/>
          <a:ext cx="1510864"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1" kern="1200" dirty="0" smtClean="0"/>
            <a:t>Raise awareness</a:t>
          </a:r>
          <a:r>
            <a:rPr lang="en-IE" sz="1400" kern="1200" dirty="0" smtClean="0"/>
            <a:t> of Irish Red Cross role in response to the migration crisis</a:t>
          </a:r>
          <a:endParaRPr lang="en-IE" sz="1400" kern="1200" dirty="0"/>
        </a:p>
      </dsp:txBody>
      <dsp:txXfrm>
        <a:off x="6173412" y="1269968"/>
        <a:ext cx="1363356" cy="1478092"/>
      </dsp:txXfrm>
    </dsp:sp>
    <dsp:sp modelId="{AAB11950-4DCB-450A-88A3-79214E6B6787}">
      <dsp:nvSpPr>
        <dsp:cNvPr id="0" name=""/>
        <dsp:cNvSpPr/>
      </dsp:nvSpPr>
      <dsp:spPr>
        <a:xfrm>
          <a:off x="4556371" y="1196214"/>
          <a:ext cx="1510864"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b="1" kern="1200" dirty="0" smtClean="0"/>
            <a:t>Document impressions</a:t>
          </a:r>
          <a:r>
            <a:rPr lang="en-IE" sz="1400" kern="1200" dirty="0" smtClean="0"/>
            <a:t> gained of the Pledger, accommodation and locality </a:t>
          </a:r>
          <a:endParaRPr lang="en-IE" sz="1400" kern="1200" dirty="0"/>
        </a:p>
      </dsp:txBody>
      <dsp:txXfrm>
        <a:off x="4630125" y="1269968"/>
        <a:ext cx="1363356" cy="147809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39265" cy="496888"/>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40920" y="0"/>
            <a:ext cx="2939264" cy="496888"/>
          </a:xfrm>
          <a:prstGeom prst="rect">
            <a:avLst/>
          </a:prstGeom>
        </p:spPr>
        <p:txBody>
          <a:bodyPr vert="horz" lIns="91440" tIns="45720" rIns="91440" bIns="45720" rtlCol="0"/>
          <a:lstStyle>
            <a:lvl1pPr algn="r">
              <a:defRPr sz="1200" smtClean="0">
                <a:ea typeface="ＭＳ Ｐゴシック" charset="-128"/>
                <a:cs typeface="ＭＳ Ｐゴシック" charset="-128"/>
              </a:defRPr>
            </a:lvl1pPr>
          </a:lstStyle>
          <a:p>
            <a:pPr>
              <a:defRPr/>
            </a:pPr>
            <a:fld id="{370A2E68-90E9-469C-BA05-8C0FF84C2A66}" type="datetimeFigureOut">
              <a:rPr lang="en-US"/>
              <a:pPr>
                <a:defRPr/>
              </a:pPr>
              <a:t>4/6/2016</a:t>
            </a:fld>
            <a:endParaRPr lang="en-US"/>
          </a:p>
        </p:txBody>
      </p:sp>
      <p:sp>
        <p:nvSpPr>
          <p:cNvPr id="4" name="Footer Placeholder 3"/>
          <p:cNvSpPr>
            <a:spLocks noGrp="1"/>
          </p:cNvSpPr>
          <p:nvPr>
            <p:ph type="ftr" sz="quarter" idx="2"/>
          </p:nvPr>
        </p:nvSpPr>
        <p:spPr>
          <a:xfrm>
            <a:off x="1" y="9428164"/>
            <a:ext cx="2939265" cy="496887"/>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40920" y="9428164"/>
            <a:ext cx="2939264" cy="496887"/>
          </a:xfrm>
          <a:prstGeom prst="rect">
            <a:avLst/>
          </a:prstGeom>
        </p:spPr>
        <p:txBody>
          <a:bodyPr vert="horz" lIns="91440" tIns="45720" rIns="91440" bIns="45720" rtlCol="0" anchor="b"/>
          <a:lstStyle>
            <a:lvl1pPr algn="r">
              <a:defRPr sz="1200" smtClean="0">
                <a:ea typeface="ＭＳ Ｐゴシック" charset="-128"/>
                <a:cs typeface="ＭＳ Ｐゴシック" charset="-128"/>
              </a:defRPr>
            </a:lvl1pPr>
          </a:lstStyle>
          <a:p>
            <a:pPr>
              <a:defRPr/>
            </a:pPr>
            <a:fld id="{B10139A0-1C3F-4516-824A-196603D4BF66}" type="slidenum">
              <a:rPr lang="en-US"/>
              <a:pPr>
                <a:defRPr/>
              </a:pPr>
              <a:t>‹#›</a:t>
            </a:fld>
            <a:endParaRPr lang="en-US"/>
          </a:p>
        </p:txBody>
      </p:sp>
    </p:spTree>
    <p:extLst>
      <p:ext uri="{BB962C8B-B14F-4D97-AF65-F5344CB8AC3E}">
        <p14:creationId xmlns:p14="http://schemas.microsoft.com/office/powerpoint/2010/main" val="2100290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39265"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40920" y="0"/>
            <a:ext cx="2939264" cy="496888"/>
          </a:xfrm>
          <a:prstGeom prst="rect">
            <a:avLst/>
          </a:prstGeom>
        </p:spPr>
        <p:txBody>
          <a:bodyPr vert="horz" lIns="91440" tIns="45720" rIns="91440" bIns="45720" rtlCol="0"/>
          <a:lstStyle>
            <a:lvl1pPr algn="r">
              <a:defRPr sz="1200"/>
            </a:lvl1pPr>
          </a:lstStyle>
          <a:p>
            <a:fld id="{01C7B0C1-582E-4B38-91C8-E1DBD0568132}" type="datetimeFigureOut">
              <a:rPr lang="en-IE" smtClean="0"/>
              <a:t>06/04/2016</a:t>
            </a:fld>
            <a:endParaRPr lang="en-IE"/>
          </a:p>
        </p:txBody>
      </p:sp>
      <p:sp>
        <p:nvSpPr>
          <p:cNvPr id="4" name="Slide Image Placeholder 3"/>
          <p:cNvSpPr>
            <a:spLocks noGrp="1" noRot="1" noChangeAspect="1"/>
          </p:cNvSpPr>
          <p:nvPr>
            <p:ph type="sldImg" idx="2"/>
          </p:nvPr>
        </p:nvSpPr>
        <p:spPr>
          <a:xfrm>
            <a:off x="1157288" y="1241425"/>
            <a:ext cx="44672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8665" y="4776789"/>
            <a:ext cx="5424471"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1" y="9429750"/>
            <a:ext cx="2939265" cy="496888"/>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40920" y="9429750"/>
            <a:ext cx="2939264" cy="496888"/>
          </a:xfrm>
          <a:prstGeom prst="rect">
            <a:avLst/>
          </a:prstGeom>
        </p:spPr>
        <p:txBody>
          <a:bodyPr vert="horz" lIns="91440" tIns="45720" rIns="91440" bIns="45720" rtlCol="0" anchor="b"/>
          <a:lstStyle>
            <a:lvl1pPr algn="r">
              <a:defRPr sz="1200"/>
            </a:lvl1pPr>
          </a:lstStyle>
          <a:p>
            <a:fld id="{6FA17515-352B-4360-84A4-0B33AED5F439}" type="slidenum">
              <a:rPr lang="en-IE" smtClean="0"/>
              <a:t>‹#›</a:t>
            </a:fld>
            <a:endParaRPr lang="en-IE"/>
          </a:p>
        </p:txBody>
      </p:sp>
    </p:spTree>
    <p:extLst>
      <p:ext uri="{BB962C8B-B14F-4D97-AF65-F5344CB8AC3E}">
        <p14:creationId xmlns:p14="http://schemas.microsoft.com/office/powerpoint/2010/main" val="37147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6FA17515-352B-4360-84A4-0B33AED5F439}" type="slidenum">
              <a:rPr lang="en-IE" smtClean="0"/>
              <a:t>1</a:t>
            </a:fld>
            <a:endParaRPr lang="en-IE"/>
          </a:p>
        </p:txBody>
      </p:sp>
    </p:spTree>
    <p:extLst>
      <p:ext uri="{BB962C8B-B14F-4D97-AF65-F5344CB8AC3E}">
        <p14:creationId xmlns:p14="http://schemas.microsoft.com/office/powerpoint/2010/main" val="113460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EU relocation</a:t>
            </a:r>
            <a:r>
              <a:rPr lang="en-IE" sz="1200" kern="1200" baseline="0" dirty="0" smtClean="0">
                <a:solidFill>
                  <a:schemeClr val="tx1"/>
                </a:solidFill>
                <a:effectLst/>
                <a:latin typeface="+mn-lt"/>
                <a:ea typeface="+mn-ea"/>
                <a:cs typeface="+mn-cs"/>
              </a:rPr>
              <a:t>s are slow so far: </a:t>
            </a:r>
            <a:r>
              <a:rPr lang="en-IE" sz="1200" kern="1200" baseline="0" dirty="0" smtClean="0">
                <a:solidFill>
                  <a:srgbClr val="FFFF00"/>
                </a:solidFill>
                <a:effectLst/>
                <a:latin typeface="+mn-lt"/>
                <a:ea typeface="+mn-ea"/>
                <a:cs typeface="+mn-cs"/>
              </a:rPr>
              <a:t>497 so far = 279 from Italy and 218 from Greece as of 10/2/16 </a:t>
            </a:r>
            <a:r>
              <a:rPr lang="en-IE" sz="1200" kern="1200" baseline="0" dirty="0" smtClean="0">
                <a:solidFill>
                  <a:schemeClr val="tx1"/>
                </a:solidFill>
                <a:effectLst/>
                <a:latin typeface="+mn-lt"/>
                <a:ea typeface="+mn-ea"/>
                <a:cs typeface="+mn-cs"/>
              </a:rPr>
              <a:t>(out of 160,000 committed to by EU governments).</a:t>
            </a:r>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A small amount of people arrived</a:t>
            </a:r>
            <a:r>
              <a:rPr lang="en-IE" sz="1200" kern="1200" baseline="0" dirty="0" smtClean="0">
                <a:solidFill>
                  <a:schemeClr val="tx1"/>
                </a:solidFill>
                <a:effectLst/>
                <a:latin typeface="+mn-lt"/>
                <a:ea typeface="+mn-ea"/>
                <a:cs typeface="+mn-cs"/>
              </a:rPr>
              <a:t> in Ireland in January 2016. T</a:t>
            </a:r>
            <a:r>
              <a:rPr lang="en-IE" sz="1200" kern="1200" dirty="0" smtClean="0">
                <a:solidFill>
                  <a:schemeClr val="tx1"/>
                </a:solidFill>
                <a:effectLst/>
                <a:latin typeface="+mn-lt"/>
                <a:ea typeface="+mn-ea"/>
                <a:cs typeface="+mn-cs"/>
              </a:rPr>
              <a:t>hey will not be joining our communities for some months (you will recall that when migrants arrive they are brought to Emergency Reception &amp; Orientation Centres for support and asylum processing). It is not anticipated that larger groups will begin arriving until over the next few months. Whether this timeline has an implication for our work has yet to be determined. </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Irish officials have</a:t>
            </a:r>
            <a:r>
              <a:rPr lang="en-IE" sz="1200" kern="1200" baseline="0" dirty="0" smtClean="0">
                <a:solidFill>
                  <a:schemeClr val="tx1"/>
                </a:solidFill>
                <a:effectLst/>
                <a:latin typeface="+mn-lt"/>
                <a:ea typeface="+mn-ea"/>
                <a:cs typeface="+mn-cs"/>
              </a:rPr>
              <a:t> been </a:t>
            </a:r>
            <a:r>
              <a:rPr lang="en-IE" sz="1200" kern="1200" dirty="0" smtClean="0">
                <a:solidFill>
                  <a:schemeClr val="tx1"/>
                </a:solidFill>
                <a:effectLst/>
                <a:latin typeface="+mn-lt"/>
                <a:ea typeface="+mn-ea"/>
                <a:cs typeface="+mn-cs"/>
              </a:rPr>
              <a:t>sent as advanced parties to carry out pre-screening of asylum applicants as a means of speeding up processing. Minister for Justice Frances Fitzgerald said she hopes the new process, for which legislation is needed, will be much faster than the existing application system, with status confirmed within 8-12 weeks in most cases. </a:t>
            </a:r>
          </a:p>
          <a:p>
            <a:endParaRPr lang="en-IE" dirty="0"/>
          </a:p>
        </p:txBody>
      </p:sp>
      <p:sp>
        <p:nvSpPr>
          <p:cNvPr id="4" name="Slide Number Placeholder 3"/>
          <p:cNvSpPr>
            <a:spLocks noGrp="1"/>
          </p:cNvSpPr>
          <p:nvPr>
            <p:ph type="sldNum" sz="quarter" idx="10"/>
          </p:nvPr>
        </p:nvSpPr>
        <p:spPr/>
        <p:txBody>
          <a:bodyPr/>
          <a:lstStyle/>
          <a:p>
            <a:fld id="{6FA17515-352B-4360-84A4-0B33AED5F439}" type="slidenum">
              <a:rPr lang="en-IE" smtClean="0"/>
              <a:t>10</a:t>
            </a:fld>
            <a:endParaRPr lang="en-IE" dirty="0"/>
          </a:p>
        </p:txBody>
      </p:sp>
    </p:spTree>
    <p:extLst>
      <p:ext uri="{BB962C8B-B14F-4D97-AF65-F5344CB8AC3E}">
        <p14:creationId xmlns:p14="http://schemas.microsoft.com/office/powerpoint/2010/main" val="1335233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It is nearly six months since the Irish Red Cross was appointed by Government to the Irish Refugee Protection Programme Taskforce. Along with the UNHCR, we are the only non-Government organisation on the Taskforce in recognition of our work as an auxiliary service. We were asked to coordinate pledges of public solidarity and provide the Government with analysis; and at a later stage, support the integration of refugees as they join our communities.</a:t>
            </a:r>
          </a:p>
          <a:p>
            <a:r>
              <a:rPr lang="en-IE" sz="1200" kern="1200" dirty="0" smtClean="0">
                <a:solidFill>
                  <a:schemeClr val="tx1"/>
                </a:solidFill>
                <a:effectLst/>
                <a:latin typeface="+mn-lt"/>
                <a:ea typeface="+mn-ea"/>
                <a:cs typeface="+mn-cs"/>
              </a:rPr>
              <a:t> </a:t>
            </a:r>
          </a:p>
          <a:p>
            <a:r>
              <a:rPr lang="en-IE" sz="1200" b="1" kern="1200" dirty="0" smtClean="0">
                <a:solidFill>
                  <a:schemeClr val="tx1"/>
                </a:solidFill>
                <a:effectLst/>
                <a:latin typeface="+mn-lt"/>
                <a:ea typeface="+mn-ea"/>
                <a:cs typeface="+mn-cs"/>
              </a:rPr>
              <a:t>There</a:t>
            </a:r>
            <a:r>
              <a:rPr lang="en-IE" sz="1200" b="1" kern="1200" baseline="0" dirty="0" smtClean="0">
                <a:solidFill>
                  <a:schemeClr val="tx1"/>
                </a:solidFill>
                <a:effectLst/>
                <a:latin typeface="+mn-lt"/>
                <a:ea typeface="+mn-ea"/>
                <a:cs typeface="+mn-cs"/>
              </a:rPr>
              <a:t> have been 3 meetings of </a:t>
            </a:r>
            <a:r>
              <a:rPr lang="en-IE" sz="1200" b="1" kern="1200" dirty="0" smtClean="0">
                <a:solidFill>
                  <a:schemeClr val="tx1"/>
                </a:solidFill>
                <a:effectLst/>
                <a:latin typeface="+mn-lt"/>
                <a:ea typeface="+mn-ea"/>
                <a:cs typeface="+mn-cs"/>
              </a:rPr>
              <a:t>the Government-appointed Irish Refugee Protection Programme Taskforce</a:t>
            </a:r>
            <a:r>
              <a:rPr lang="en-IE" sz="1200" b="1" kern="1200" baseline="0" dirty="0" smtClean="0">
                <a:solidFill>
                  <a:schemeClr val="tx1"/>
                </a:solidFill>
                <a:effectLst/>
                <a:latin typeface="+mn-lt"/>
                <a:ea typeface="+mn-ea"/>
                <a:cs typeface="+mn-cs"/>
              </a:rPr>
              <a:t> to date</a:t>
            </a:r>
            <a:r>
              <a:rPr lang="en-IE" sz="1200" b="1" kern="1200" dirty="0" smtClean="0">
                <a:solidFill>
                  <a:schemeClr val="tx1"/>
                </a:solidFill>
                <a:effectLst/>
                <a:latin typeface="+mn-lt"/>
                <a:ea typeface="+mn-ea"/>
                <a:cs typeface="+mn-cs"/>
              </a:rPr>
              <a:t>. </a:t>
            </a:r>
          </a:p>
          <a:p>
            <a:r>
              <a:rPr lang="en-IE" sz="1200" b="1" kern="1200" dirty="0" smtClean="0">
                <a:solidFill>
                  <a:schemeClr val="tx1"/>
                </a:solidFill>
                <a:effectLst/>
                <a:latin typeface="+mn-lt"/>
                <a:ea typeface="+mn-ea"/>
                <a:cs typeface="+mn-cs"/>
              </a:rPr>
              <a:t> </a:t>
            </a:r>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The main</a:t>
            </a:r>
            <a:r>
              <a:rPr lang="en-IE" sz="1200" b="1" kern="1200" dirty="0" smtClean="0">
                <a:solidFill>
                  <a:schemeClr val="tx1"/>
                </a:solidFill>
                <a:effectLst/>
                <a:latin typeface="+mn-lt"/>
                <a:ea typeface="+mn-ea"/>
                <a:cs typeface="+mn-cs"/>
              </a:rPr>
              <a:t> </a:t>
            </a:r>
            <a:r>
              <a:rPr lang="en-IE" sz="1200" kern="1200" dirty="0" smtClean="0">
                <a:solidFill>
                  <a:schemeClr val="tx1"/>
                </a:solidFill>
                <a:effectLst/>
                <a:latin typeface="+mn-lt"/>
                <a:ea typeface="+mn-ea"/>
                <a:cs typeface="+mn-cs"/>
              </a:rPr>
              <a:t>focus of the Taskforce was for</a:t>
            </a:r>
            <a:r>
              <a:rPr lang="en-IE" sz="1200" b="1" kern="1200" dirty="0" smtClean="0">
                <a:solidFill>
                  <a:schemeClr val="tx1"/>
                </a:solidFill>
                <a:effectLst/>
                <a:latin typeface="+mn-lt"/>
                <a:ea typeface="+mn-ea"/>
                <a:cs typeface="+mn-cs"/>
              </a:rPr>
              <a:t> </a:t>
            </a:r>
            <a:r>
              <a:rPr lang="en-IE" sz="1200" kern="1200" dirty="0" smtClean="0">
                <a:solidFill>
                  <a:schemeClr val="tx1"/>
                </a:solidFill>
                <a:effectLst/>
                <a:latin typeface="+mn-lt"/>
                <a:ea typeface="+mn-ea"/>
                <a:cs typeface="+mn-cs"/>
              </a:rPr>
              <a:t>Government departments to provide updates on their work to support</a:t>
            </a:r>
            <a:r>
              <a:rPr lang="en-IE" sz="1200" b="1" kern="1200" dirty="0" smtClean="0">
                <a:solidFill>
                  <a:schemeClr val="tx1"/>
                </a:solidFill>
                <a:effectLst/>
                <a:latin typeface="+mn-lt"/>
                <a:ea typeface="+mn-ea"/>
                <a:cs typeface="+mn-cs"/>
              </a:rPr>
              <a:t> </a:t>
            </a:r>
            <a:r>
              <a:rPr lang="en-IE" sz="1200" kern="1200" dirty="0" smtClean="0">
                <a:solidFill>
                  <a:schemeClr val="tx1"/>
                </a:solidFill>
                <a:effectLst/>
                <a:latin typeface="+mn-lt"/>
                <a:ea typeface="+mn-ea"/>
                <a:cs typeface="+mn-cs"/>
              </a:rPr>
              <a:t>refugees joining our communities next year. It was confirmed that up to 2,500 migrants coming to Ireland will be selected from Greece and Italy. A decision on a further 1,000 will be made as the situation evolves. </a:t>
            </a:r>
          </a:p>
          <a:p>
            <a:endParaRPr lang="en-IE" dirty="0"/>
          </a:p>
        </p:txBody>
      </p:sp>
      <p:sp>
        <p:nvSpPr>
          <p:cNvPr id="4" name="Slide Number Placeholder 3"/>
          <p:cNvSpPr>
            <a:spLocks noGrp="1"/>
          </p:cNvSpPr>
          <p:nvPr>
            <p:ph type="sldNum" sz="quarter" idx="10"/>
          </p:nvPr>
        </p:nvSpPr>
        <p:spPr/>
        <p:txBody>
          <a:bodyPr/>
          <a:lstStyle/>
          <a:p>
            <a:fld id="{6FA17515-352B-4360-84A4-0B33AED5F439}" type="slidenum">
              <a:rPr lang="en-IE" smtClean="0"/>
              <a:t>11</a:t>
            </a:fld>
            <a:endParaRPr lang="en-IE" dirty="0"/>
          </a:p>
        </p:txBody>
      </p:sp>
    </p:spTree>
    <p:extLst>
      <p:ext uri="{BB962C8B-B14F-4D97-AF65-F5344CB8AC3E}">
        <p14:creationId xmlns:p14="http://schemas.microsoft.com/office/powerpoint/2010/main" val="169330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A small amount of people (10) arrived</a:t>
            </a:r>
            <a:r>
              <a:rPr lang="en-IE" sz="1200" kern="1200" baseline="0" dirty="0" smtClean="0">
                <a:solidFill>
                  <a:schemeClr val="tx1"/>
                </a:solidFill>
                <a:effectLst/>
                <a:latin typeface="+mn-lt"/>
                <a:ea typeface="+mn-ea"/>
                <a:cs typeface="+mn-cs"/>
              </a:rPr>
              <a:t> at the end of January but they </a:t>
            </a:r>
            <a:r>
              <a:rPr lang="en-IE" sz="1200" kern="1200" dirty="0" err="1" smtClean="0">
                <a:solidFill>
                  <a:schemeClr val="tx1"/>
                </a:solidFill>
                <a:effectLst/>
                <a:latin typeface="+mn-lt"/>
                <a:ea typeface="+mn-ea"/>
                <a:cs typeface="+mn-cs"/>
              </a:rPr>
              <a:t>they</a:t>
            </a:r>
            <a:r>
              <a:rPr lang="en-IE" sz="1200" kern="1200" dirty="0" smtClean="0">
                <a:solidFill>
                  <a:schemeClr val="tx1"/>
                </a:solidFill>
                <a:effectLst/>
                <a:latin typeface="+mn-lt"/>
                <a:ea typeface="+mn-ea"/>
                <a:cs typeface="+mn-cs"/>
              </a:rPr>
              <a:t> will not be joining our communities for some months (you will recall that when migrants arrive they are brought to Emergency Reception &amp; Orientation Centres for support and asylum processing). It is not anticipated</a:t>
            </a:r>
            <a:r>
              <a:rPr lang="en-IE" sz="1200" kern="1200" baseline="0" dirty="0" smtClean="0">
                <a:solidFill>
                  <a:schemeClr val="tx1"/>
                </a:solidFill>
                <a:effectLst/>
                <a:latin typeface="+mn-lt"/>
                <a:ea typeface="+mn-ea"/>
                <a:cs typeface="+mn-cs"/>
              </a:rPr>
              <a:t> that larger groups will begin to arrive until over the next few months. </a:t>
            </a:r>
            <a:r>
              <a:rPr lang="en-IE" sz="1200" kern="1200" dirty="0" smtClean="0">
                <a:solidFill>
                  <a:schemeClr val="tx1"/>
                </a:solidFill>
                <a:effectLst/>
                <a:latin typeface="+mn-lt"/>
                <a:ea typeface="+mn-ea"/>
                <a:cs typeface="+mn-cs"/>
              </a:rPr>
              <a:t>Whether this timeline has an implication for our work has yet to be determined. </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It was also confirmed that Irish officials will be sent as advanced parties to carry out pre-screening of asylum applicants as a means of speeding up processing. Minister for Justice Frances Fitzgerald said she hopes the new process, for which legislation is needed, will be much faster than the existing application system, with status confirmed within 8-12 weeks in most cases. </a:t>
            </a:r>
          </a:p>
          <a:p>
            <a:endParaRPr lang="en-IE" dirty="0"/>
          </a:p>
        </p:txBody>
      </p:sp>
      <p:sp>
        <p:nvSpPr>
          <p:cNvPr id="4" name="Slide Number Placeholder 3"/>
          <p:cNvSpPr>
            <a:spLocks noGrp="1"/>
          </p:cNvSpPr>
          <p:nvPr>
            <p:ph type="sldNum" sz="quarter" idx="10"/>
          </p:nvPr>
        </p:nvSpPr>
        <p:spPr/>
        <p:txBody>
          <a:bodyPr/>
          <a:lstStyle/>
          <a:p>
            <a:fld id="{6FA17515-352B-4360-84A4-0B33AED5F439}" type="slidenum">
              <a:rPr lang="en-IE" smtClean="0"/>
              <a:t>12</a:t>
            </a:fld>
            <a:endParaRPr lang="en-IE"/>
          </a:p>
        </p:txBody>
      </p:sp>
    </p:spTree>
    <p:extLst>
      <p:ext uri="{BB962C8B-B14F-4D97-AF65-F5344CB8AC3E}">
        <p14:creationId xmlns:p14="http://schemas.microsoft.com/office/powerpoint/2010/main" val="147184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Our Register of Pledges is also being promoted and you may have seen advertising in national newspapers or promoted posts on Facebook and Twitter. Pledges got off to a quick start but have started to slow down. This was expected and we anticipate that high-profile events such as the first arrival of people seeking refuge under the IRPP in Ireland will stimulate public interest. </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Cork</a:t>
            </a:r>
            <a:r>
              <a:rPr lang="en-IE" sz="1200" kern="1200" baseline="0" dirty="0" smtClean="0">
                <a:solidFill>
                  <a:schemeClr val="tx1"/>
                </a:solidFill>
                <a:effectLst/>
                <a:latin typeface="+mn-lt"/>
                <a:ea typeface="+mn-ea"/>
                <a:cs typeface="+mn-cs"/>
              </a:rPr>
              <a:t> pilot: 78 pledges verified over 6 week timeframe. Good cooperation. Issues raised include payment/insurance/taxes/dispute resolution/general questions around health, food, cultural needs.)</a:t>
            </a:r>
          </a:p>
          <a:p>
            <a:r>
              <a:rPr lang="en-IE" sz="1200" kern="1200" baseline="0" dirty="0" smtClean="0">
                <a:solidFill>
                  <a:schemeClr val="tx1"/>
                </a:solidFill>
                <a:effectLst/>
                <a:latin typeface="+mn-lt"/>
                <a:ea typeface="+mn-ea"/>
                <a:cs typeface="+mn-cs"/>
              </a:rPr>
              <a:t>Next steps to include roll out nationally for remaining 500 accommodation pledges. </a:t>
            </a:r>
            <a:r>
              <a:rPr lang="en-IE" sz="1200" kern="1200" dirty="0" smtClean="0">
                <a:solidFill>
                  <a:schemeClr val="tx1"/>
                </a:solidFill>
                <a:effectLst/>
                <a:latin typeface="+mn-lt"/>
                <a:ea typeface="+mn-ea"/>
                <a:cs typeface="+mn-cs"/>
              </a:rPr>
              <a:t>We will follow the same process as in Cork. Firstly, those who made a pledge will be contacted by email and telephoned to ensure their willingness to meet Red Cross volunteers. Secondly, provided consent is given, volunteers from each</a:t>
            </a:r>
            <a:r>
              <a:rPr lang="en-IE" sz="1200" kern="1200" baseline="0" dirty="0" smtClean="0">
                <a:solidFill>
                  <a:schemeClr val="tx1"/>
                </a:solidFill>
                <a:effectLst/>
                <a:latin typeface="+mn-lt"/>
                <a:ea typeface="+mn-ea"/>
                <a:cs typeface="+mn-cs"/>
              </a:rPr>
              <a:t> </a:t>
            </a:r>
            <a:r>
              <a:rPr lang="en-IE" sz="1200" kern="1200" dirty="0" smtClean="0">
                <a:solidFill>
                  <a:schemeClr val="tx1"/>
                </a:solidFill>
                <a:effectLst/>
                <a:latin typeface="+mn-lt"/>
                <a:ea typeface="+mn-ea"/>
                <a:cs typeface="+mn-cs"/>
              </a:rPr>
              <a:t>area will make contact to establish time and date to meet.</a:t>
            </a:r>
          </a:p>
        </p:txBody>
      </p:sp>
      <p:sp>
        <p:nvSpPr>
          <p:cNvPr id="4" name="Slide Number Placeholder 3"/>
          <p:cNvSpPr>
            <a:spLocks noGrp="1"/>
          </p:cNvSpPr>
          <p:nvPr>
            <p:ph type="sldNum" sz="quarter" idx="10"/>
          </p:nvPr>
        </p:nvSpPr>
        <p:spPr/>
        <p:txBody>
          <a:bodyPr/>
          <a:lstStyle/>
          <a:p>
            <a:fld id="{6FA17515-352B-4360-84A4-0B33AED5F439}" type="slidenum">
              <a:rPr lang="en-IE" smtClean="0"/>
              <a:t>13</a:t>
            </a:fld>
            <a:endParaRPr lang="en-IE"/>
          </a:p>
        </p:txBody>
      </p:sp>
    </p:spTree>
    <p:extLst>
      <p:ext uri="{BB962C8B-B14F-4D97-AF65-F5344CB8AC3E}">
        <p14:creationId xmlns:p14="http://schemas.microsoft.com/office/powerpoint/2010/main" val="1460143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FA17515-352B-4360-84A4-0B33AED5F439}" type="slidenum">
              <a:rPr lang="en-IE" smtClean="0"/>
              <a:t>14</a:t>
            </a:fld>
            <a:endParaRPr lang="en-IE" dirty="0"/>
          </a:p>
        </p:txBody>
      </p:sp>
    </p:spTree>
    <p:extLst>
      <p:ext uri="{BB962C8B-B14F-4D97-AF65-F5344CB8AC3E}">
        <p14:creationId xmlns:p14="http://schemas.microsoft.com/office/powerpoint/2010/main" val="390923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most significant numbers of accommodation pledges by county are coming from the following areas: The greater Dublin area (particularly in Drumcondra, Dun Laoghaire, </a:t>
            </a:r>
            <a:r>
              <a:rPr lang="en-GB" sz="1200" kern="1200" dirty="0" err="1" smtClean="0">
                <a:solidFill>
                  <a:schemeClr val="tx1"/>
                </a:solidFill>
                <a:effectLst/>
                <a:latin typeface="+mn-lt"/>
                <a:ea typeface="+mn-ea"/>
                <a:cs typeface="+mn-cs"/>
              </a:rPr>
              <a:t>Terenure</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Raheny</a:t>
            </a:r>
            <a:r>
              <a:rPr lang="en-GB" sz="1200" kern="1200" dirty="0" smtClean="0">
                <a:solidFill>
                  <a:schemeClr val="tx1"/>
                </a:solidFill>
                <a:effectLst/>
                <a:latin typeface="+mn-lt"/>
                <a:ea typeface="+mn-ea"/>
                <a:cs typeface="+mn-cs"/>
              </a:rPr>
              <a:t>) and County Cork (Cork City, </a:t>
            </a:r>
            <a:r>
              <a:rPr lang="en-GB" sz="1200" kern="1200" dirty="0" err="1" smtClean="0">
                <a:solidFill>
                  <a:schemeClr val="tx1"/>
                </a:solidFill>
                <a:effectLst/>
                <a:latin typeface="+mn-lt"/>
                <a:ea typeface="+mn-ea"/>
                <a:cs typeface="+mn-cs"/>
              </a:rPr>
              <a:t>Skibbereen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Ballydehob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Bantry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Carrigaline</a:t>
            </a:r>
            <a:r>
              <a:rPr lang="en-GB" sz="1200" kern="1200" dirty="0" smtClean="0">
                <a:solidFill>
                  <a:schemeClr val="tx1"/>
                </a:solidFill>
                <a:effectLst/>
                <a:latin typeface="+mn-lt"/>
                <a:ea typeface="+mn-ea"/>
                <a:cs typeface="+mn-cs"/>
              </a:rPr>
              <a:t>)</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Outside of these areas, the counties with the largest numbers of pledges recorded are (In order): Co Clare, Co Galway, Co Wexford, Co Mayo, and Co Kildare. </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Carlow</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6</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Cavan</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10</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Clare</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35</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Cork</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78</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Donegal</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20</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Dublin</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118</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Galway</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32</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Kerry</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14</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Kildare</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21</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Kilkenny</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9</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Laois</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Leitrim</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5</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Limerick</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14</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Louth</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Mayo</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25</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Meath</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20</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Monaghan</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Offaly</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8</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Roscommon</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6</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Sligo</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8</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Tipperary</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15</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Waterford</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Westmeath</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8</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Wexford</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32</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 Wicklow</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26</a:t>
            </a:r>
            <a:endParaRPr lang="en-I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Grand Total</a:t>
            </a:r>
            <a:endParaRPr lang="en-I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528</a:t>
            </a:r>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A17515-352B-4360-84A4-0B33AED5F439}" type="slidenum">
              <a:rPr lang="en-IE" smtClean="0"/>
              <a:t>18</a:t>
            </a:fld>
            <a:endParaRPr lang="en-IE"/>
          </a:p>
        </p:txBody>
      </p:sp>
    </p:spTree>
    <p:extLst>
      <p:ext uri="{BB962C8B-B14F-4D97-AF65-F5344CB8AC3E}">
        <p14:creationId xmlns:p14="http://schemas.microsoft.com/office/powerpoint/2010/main" val="2190574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sz="1200" kern="1200" dirty="0" smtClean="0">
                <a:solidFill>
                  <a:schemeClr val="tx1"/>
                </a:solidFill>
                <a:effectLst/>
                <a:latin typeface="+mn-lt"/>
                <a:ea typeface="+mn-ea"/>
                <a:cs typeface="+mn-cs"/>
              </a:rPr>
              <a:t>Key Messages: The Irish Red Cross is </a:t>
            </a:r>
            <a:r>
              <a:rPr lang="en-IE" sz="1200" b="1" kern="1200" dirty="0" smtClean="0">
                <a:solidFill>
                  <a:schemeClr val="tx1"/>
                </a:solidFill>
                <a:effectLst/>
                <a:latin typeface="+mn-lt"/>
                <a:ea typeface="+mn-ea"/>
                <a:cs typeface="+mn-cs"/>
              </a:rPr>
              <a:t>grateful</a:t>
            </a:r>
            <a:r>
              <a:rPr lang="en-IE" sz="1200" kern="1200" dirty="0" smtClean="0">
                <a:solidFill>
                  <a:schemeClr val="tx1"/>
                </a:solidFill>
                <a:effectLst/>
                <a:latin typeface="+mn-lt"/>
                <a:ea typeface="+mn-ea"/>
                <a:cs typeface="+mn-cs"/>
              </a:rPr>
              <a:t> to the Pledger for their pledge</a:t>
            </a:r>
          </a:p>
          <a:p>
            <a:pPr lvl="0"/>
            <a:r>
              <a:rPr lang="en-IE" sz="1200" kern="1200" dirty="0" smtClean="0">
                <a:solidFill>
                  <a:schemeClr val="tx1"/>
                </a:solidFill>
                <a:effectLst/>
                <a:latin typeface="+mn-lt"/>
                <a:ea typeface="+mn-ea"/>
                <a:cs typeface="+mn-cs"/>
              </a:rPr>
              <a:t>The purpose of the Pledge Verification Programme is to </a:t>
            </a:r>
            <a:r>
              <a:rPr lang="en-IE" sz="1200" b="1" kern="1200" dirty="0" smtClean="0">
                <a:solidFill>
                  <a:schemeClr val="tx1"/>
                </a:solidFill>
                <a:effectLst/>
                <a:latin typeface="+mn-lt"/>
                <a:ea typeface="+mn-ea"/>
                <a:cs typeface="+mn-cs"/>
              </a:rPr>
              <a:t>follow-up on pledges made online</a:t>
            </a:r>
            <a:endParaRPr lang="en-IE" sz="1200" kern="1200" dirty="0" smtClean="0">
              <a:solidFill>
                <a:schemeClr val="tx1"/>
              </a:solidFill>
              <a:effectLst/>
              <a:latin typeface="+mn-lt"/>
              <a:ea typeface="+mn-ea"/>
              <a:cs typeface="+mn-cs"/>
            </a:endParaRPr>
          </a:p>
          <a:p>
            <a:pPr lvl="0"/>
            <a:r>
              <a:rPr lang="en-IE" sz="1200" kern="1200" dirty="0" smtClean="0">
                <a:solidFill>
                  <a:schemeClr val="tx1"/>
                </a:solidFill>
                <a:effectLst/>
                <a:latin typeface="+mn-lt"/>
                <a:ea typeface="+mn-ea"/>
                <a:cs typeface="+mn-cs"/>
              </a:rPr>
              <a:t>It is a </a:t>
            </a:r>
            <a:r>
              <a:rPr lang="en-IE" sz="1200" b="1" kern="1200" dirty="0" smtClean="0">
                <a:solidFill>
                  <a:schemeClr val="tx1"/>
                </a:solidFill>
                <a:effectLst/>
                <a:latin typeface="+mn-lt"/>
                <a:ea typeface="+mn-ea"/>
                <a:cs typeface="+mn-cs"/>
              </a:rPr>
              <a:t>face-to-face</a:t>
            </a:r>
            <a:r>
              <a:rPr lang="en-IE" sz="1200" kern="1200" dirty="0" smtClean="0">
                <a:solidFill>
                  <a:schemeClr val="tx1"/>
                </a:solidFill>
                <a:effectLst/>
                <a:latin typeface="+mn-lt"/>
                <a:ea typeface="+mn-ea"/>
                <a:cs typeface="+mn-cs"/>
              </a:rPr>
              <a:t> courtesy call</a:t>
            </a:r>
          </a:p>
          <a:p>
            <a:pPr lvl="0"/>
            <a:r>
              <a:rPr lang="en-IE" sz="1200" kern="1200" dirty="0" smtClean="0">
                <a:solidFill>
                  <a:schemeClr val="tx1"/>
                </a:solidFill>
                <a:effectLst/>
                <a:latin typeface="+mn-lt"/>
                <a:ea typeface="+mn-ea"/>
                <a:cs typeface="+mn-cs"/>
              </a:rPr>
              <a:t>It allows a Pledger </a:t>
            </a:r>
            <a:r>
              <a:rPr lang="en-IE" sz="1200" b="1" kern="1200" dirty="0" smtClean="0">
                <a:solidFill>
                  <a:schemeClr val="tx1"/>
                </a:solidFill>
                <a:effectLst/>
                <a:latin typeface="+mn-lt"/>
                <a:ea typeface="+mn-ea"/>
                <a:cs typeface="+mn-cs"/>
              </a:rPr>
              <a:t>amend their pledge</a:t>
            </a:r>
            <a:r>
              <a:rPr lang="en-IE" sz="1200" kern="1200" dirty="0" smtClean="0">
                <a:solidFill>
                  <a:schemeClr val="tx1"/>
                </a:solidFill>
                <a:effectLst/>
                <a:latin typeface="+mn-lt"/>
                <a:ea typeface="+mn-ea"/>
                <a:cs typeface="+mn-cs"/>
              </a:rPr>
              <a:t> and </a:t>
            </a:r>
            <a:r>
              <a:rPr lang="en-IE" sz="1200" b="1" kern="1200" dirty="0" smtClean="0">
                <a:solidFill>
                  <a:schemeClr val="tx1"/>
                </a:solidFill>
                <a:effectLst/>
                <a:latin typeface="+mn-lt"/>
                <a:ea typeface="+mn-ea"/>
                <a:cs typeface="+mn-cs"/>
              </a:rPr>
              <a:t>ask questions</a:t>
            </a:r>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A17515-352B-4360-84A4-0B33AED5F439}" type="slidenum">
              <a:rPr lang="en-IE" smtClean="0"/>
              <a:t>19</a:t>
            </a:fld>
            <a:endParaRPr lang="en-IE" dirty="0"/>
          </a:p>
        </p:txBody>
      </p:sp>
    </p:spTree>
    <p:extLst>
      <p:ext uri="{BB962C8B-B14F-4D97-AF65-F5344CB8AC3E}">
        <p14:creationId xmlns:p14="http://schemas.microsoft.com/office/powerpoint/2010/main" val="3590828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A17515-352B-4360-84A4-0B33AED5F439}" type="slidenum">
              <a:rPr lang="en-IE" smtClean="0"/>
              <a:t>20</a:t>
            </a:fld>
            <a:endParaRPr lang="en-IE" dirty="0"/>
          </a:p>
        </p:txBody>
      </p:sp>
    </p:spTree>
    <p:extLst>
      <p:ext uri="{BB962C8B-B14F-4D97-AF65-F5344CB8AC3E}">
        <p14:creationId xmlns:p14="http://schemas.microsoft.com/office/powerpoint/2010/main" val="3590828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A17515-352B-4360-84A4-0B33AED5F439}" type="slidenum">
              <a:rPr lang="en-IE" smtClean="0"/>
              <a:t>21</a:t>
            </a:fld>
            <a:endParaRPr lang="en-IE" dirty="0"/>
          </a:p>
        </p:txBody>
      </p:sp>
    </p:spTree>
    <p:extLst>
      <p:ext uri="{BB962C8B-B14F-4D97-AF65-F5344CB8AC3E}">
        <p14:creationId xmlns:p14="http://schemas.microsoft.com/office/powerpoint/2010/main" val="3590828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6FA17515-352B-4360-84A4-0B33AED5F439}" type="slidenum">
              <a:rPr lang="en-IE" smtClean="0"/>
              <a:t>22</a:t>
            </a:fld>
            <a:endParaRPr lang="en-IE"/>
          </a:p>
        </p:txBody>
      </p:sp>
    </p:spTree>
    <p:extLst>
      <p:ext uri="{BB962C8B-B14F-4D97-AF65-F5344CB8AC3E}">
        <p14:creationId xmlns:p14="http://schemas.microsoft.com/office/powerpoint/2010/main" val="324660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A17515-352B-4360-84A4-0B33AED5F439}" type="slidenum">
              <a:rPr lang="en-IE" smtClean="0"/>
              <a:t>2</a:t>
            </a:fld>
            <a:endParaRPr lang="en-IE" dirty="0"/>
          </a:p>
        </p:txBody>
      </p:sp>
    </p:spTree>
    <p:extLst>
      <p:ext uri="{BB962C8B-B14F-4D97-AF65-F5344CB8AC3E}">
        <p14:creationId xmlns:p14="http://schemas.microsoft.com/office/powerpoint/2010/main" val="359082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dirty="0"/>
          </a:p>
        </p:txBody>
      </p:sp>
      <p:sp>
        <p:nvSpPr>
          <p:cNvPr id="4" name="Slide Number Placeholder 3"/>
          <p:cNvSpPr>
            <a:spLocks noGrp="1"/>
          </p:cNvSpPr>
          <p:nvPr>
            <p:ph type="sldNum" sz="quarter" idx="10"/>
          </p:nvPr>
        </p:nvSpPr>
        <p:spPr/>
        <p:txBody>
          <a:bodyPr/>
          <a:lstStyle/>
          <a:p>
            <a:fld id="{6FA17515-352B-4360-84A4-0B33AED5F439}" type="slidenum">
              <a:rPr lang="en-IE" smtClean="0"/>
              <a:t>3</a:t>
            </a:fld>
            <a:endParaRPr lang="en-IE" dirty="0"/>
          </a:p>
        </p:txBody>
      </p:sp>
    </p:spTree>
    <p:extLst>
      <p:ext uri="{BB962C8B-B14F-4D97-AF65-F5344CB8AC3E}">
        <p14:creationId xmlns:p14="http://schemas.microsoft.com/office/powerpoint/2010/main" val="103888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mtClean="0"/>
              <a:t>Map valid</a:t>
            </a:r>
            <a:r>
              <a:rPr lang="en-IE" baseline="0" smtClean="0"/>
              <a:t> 2/2/16</a:t>
            </a:r>
            <a:endParaRPr lang="en-IE"/>
          </a:p>
        </p:txBody>
      </p:sp>
      <p:sp>
        <p:nvSpPr>
          <p:cNvPr id="4" name="Slide Number Placeholder 3"/>
          <p:cNvSpPr>
            <a:spLocks noGrp="1"/>
          </p:cNvSpPr>
          <p:nvPr>
            <p:ph type="sldNum" sz="quarter" idx="10"/>
          </p:nvPr>
        </p:nvSpPr>
        <p:spPr/>
        <p:txBody>
          <a:bodyPr/>
          <a:lstStyle/>
          <a:p>
            <a:fld id="{6FA17515-352B-4360-84A4-0B33AED5F439}" type="slidenum">
              <a:rPr lang="en-IE" smtClean="0"/>
              <a:t>4</a:t>
            </a:fld>
            <a:endParaRPr lang="en-IE"/>
          </a:p>
        </p:txBody>
      </p:sp>
    </p:spTree>
    <p:extLst>
      <p:ext uri="{BB962C8B-B14F-4D97-AF65-F5344CB8AC3E}">
        <p14:creationId xmlns:p14="http://schemas.microsoft.com/office/powerpoint/2010/main" val="54555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IE" sz="1200" b="0" kern="1200" dirty="0" smtClean="0">
                <a:solidFill>
                  <a:schemeClr val="accent4"/>
                </a:solidFill>
                <a:effectLst/>
                <a:latin typeface="+mn-lt"/>
                <a:ea typeface="+mn-ea"/>
                <a:cs typeface="+mn-cs"/>
              </a:rPr>
              <a:t>Since the beginning of 2015, more than 1</a:t>
            </a:r>
            <a:r>
              <a:rPr lang="en-IE" sz="1200" b="0" kern="1200" baseline="0" dirty="0" smtClean="0">
                <a:solidFill>
                  <a:schemeClr val="accent4"/>
                </a:solidFill>
                <a:effectLst/>
                <a:latin typeface="+mn-lt"/>
                <a:ea typeface="+mn-ea"/>
                <a:cs typeface="+mn-cs"/>
              </a:rPr>
              <a:t> million </a:t>
            </a:r>
            <a:r>
              <a:rPr lang="en-IE" sz="1200" b="0" kern="1200" dirty="0" smtClean="0">
                <a:solidFill>
                  <a:schemeClr val="accent4"/>
                </a:solidFill>
                <a:effectLst/>
                <a:latin typeface="+mn-lt"/>
                <a:ea typeface="+mn-ea"/>
                <a:cs typeface="+mn-cs"/>
              </a:rPr>
              <a:t>people have moved or are moving through Europe</a:t>
            </a:r>
            <a:r>
              <a:rPr lang="en-IE" sz="1200" b="0" kern="1200" baseline="0" dirty="0" smtClean="0">
                <a:solidFill>
                  <a:schemeClr val="accent4"/>
                </a:solidFill>
                <a:effectLst/>
                <a:latin typeface="+mn-lt"/>
                <a:ea typeface="+mn-ea"/>
                <a:cs typeface="+mn-cs"/>
              </a:rPr>
              <a:t> (50% women and children) </a:t>
            </a:r>
            <a:r>
              <a:rPr lang="en-IE" sz="1200" b="0" dirty="0" smtClean="0">
                <a:solidFill>
                  <a:schemeClr val="accent4"/>
                </a:solidFill>
              </a:rPr>
              <a:t>Recent figures also estimated that a further 34,000 have crossed from Turkey into Bulgaria and Greece by land.</a:t>
            </a:r>
          </a:p>
          <a:p>
            <a:r>
              <a:rPr lang="en-IE" sz="1200" b="0" dirty="0" smtClean="0">
                <a:solidFill>
                  <a:schemeClr val="accent4"/>
                </a:solidFill>
              </a:rPr>
              <a:t>During</a:t>
            </a:r>
            <a:r>
              <a:rPr lang="en-IE" sz="1200" b="0" baseline="0" dirty="0" smtClean="0">
                <a:solidFill>
                  <a:schemeClr val="accent4"/>
                </a:solidFill>
              </a:rPr>
              <a:t> first 6 weeks of 2016, </a:t>
            </a:r>
            <a:r>
              <a:rPr lang="en-IE" sz="1200" b="0" dirty="0" smtClean="0">
                <a:solidFill>
                  <a:schemeClr val="accent4"/>
                </a:solidFill>
              </a:rPr>
              <a:t>more than 80,000 migrants arrived in Europe by sea, more than in the first four months of 2015 (UNHCR); more than 400 people had lost their lives trying to cross the Mediterranean.</a:t>
            </a:r>
          </a:p>
          <a:p>
            <a:r>
              <a:rPr lang="en-IE" sz="1200" b="0" kern="1200" dirty="0" smtClean="0">
                <a:solidFill>
                  <a:schemeClr val="accent4"/>
                </a:solidFill>
                <a:effectLst/>
                <a:latin typeface="+mn-lt"/>
                <a:ea typeface="+mn-ea"/>
                <a:cs typeface="+mn-cs"/>
              </a:rPr>
              <a:t>Primary entry points are Greece and Italy, with lower numbers arriving in Cyprus, Malta and Spain. Average daily</a:t>
            </a:r>
            <a:r>
              <a:rPr lang="en-IE" sz="1200" b="0" kern="1200" baseline="0" dirty="0" smtClean="0">
                <a:solidFill>
                  <a:schemeClr val="accent4"/>
                </a:solidFill>
                <a:effectLst/>
                <a:latin typeface="+mn-lt"/>
                <a:ea typeface="+mn-ea"/>
                <a:cs typeface="+mn-cs"/>
              </a:rPr>
              <a:t> arrivals in Greece is 1,800 people per day, monthly this year (UNHCR, January 2016). </a:t>
            </a:r>
            <a:r>
              <a:rPr lang="en-IE" sz="1200" b="0" kern="1200" dirty="0" smtClean="0">
                <a:solidFill>
                  <a:schemeClr val="accent4"/>
                </a:solidFill>
                <a:effectLst/>
                <a:latin typeface="+mn-lt"/>
                <a:ea typeface="+mn-ea"/>
                <a:cs typeface="+mn-cs"/>
              </a:rPr>
              <a:t>More than 3,770 people have died or gone missing at sea (IOM,</a:t>
            </a:r>
            <a:r>
              <a:rPr lang="en-IE" sz="1200" b="0" kern="1200" baseline="0" dirty="0" smtClean="0">
                <a:solidFill>
                  <a:schemeClr val="accent4"/>
                </a:solidFill>
                <a:effectLst/>
                <a:latin typeface="+mn-lt"/>
                <a:ea typeface="+mn-ea"/>
                <a:cs typeface="+mn-cs"/>
              </a:rPr>
              <a:t> end of year 2015)</a:t>
            </a:r>
            <a:r>
              <a:rPr lang="en-IE" sz="1200" b="0" kern="1200" dirty="0" smtClean="0">
                <a:solidFill>
                  <a:schemeClr val="accent4"/>
                </a:solidFill>
                <a:effectLst/>
                <a:latin typeface="+mn-lt"/>
                <a:ea typeface="+mn-ea"/>
                <a:cs typeface="+mn-cs"/>
              </a:rPr>
              <a:t>. The most common countries of origin are Syria (48%), Afghanistan (21%), Iraq (9%) and Eritrea (UNHCR data, 2016). The vast majority of people arrive by boat from Turkey to islands in Greece. From there, they travel by train, bus and foot north through FYR</a:t>
            </a:r>
            <a:r>
              <a:rPr lang="en-IE" sz="1200" b="0" kern="1200" baseline="0" dirty="0" smtClean="0">
                <a:solidFill>
                  <a:schemeClr val="accent4"/>
                </a:solidFill>
                <a:effectLst/>
                <a:latin typeface="+mn-lt"/>
                <a:ea typeface="+mn-ea"/>
                <a:cs typeface="+mn-cs"/>
              </a:rPr>
              <a:t> Macedonia, Serbia, Croatia, Slovenia</a:t>
            </a:r>
            <a:r>
              <a:rPr lang="en-IE" sz="1200" b="0" kern="1200" dirty="0" smtClean="0">
                <a:solidFill>
                  <a:schemeClr val="accent4"/>
                </a:solidFill>
                <a:effectLst/>
                <a:latin typeface="+mn-lt"/>
                <a:ea typeface="+mn-ea"/>
                <a:cs typeface="+mn-cs"/>
              </a:rPr>
              <a:t> and Austria to reach Germany. While Germany is the primary country of destination, some stay in Austria or continue onwards to Belgium, Denmark, Sweden, Norway, and Finland.  </a:t>
            </a:r>
          </a:p>
          <a:p>
            <a:r>
              <a:rPr lang="en-GB" sz="1200" b="0" kern="1200" dirty="0" smtClean="0">
                <a:solidFill>
                  <a:schemeClr val="accent4"/>
                </a:solidFill>
                <a:effectLst/>
                <a:latin typeface="+mn-lt"/>
                <a:ea typeface="+mn-ea"/>
                <a:cs typeface="+mn-cs"/>
              </a:rPr>
              <a:t>UNHCR</a:t>
            </a:r>
            <a:endParaRPr lang="en-IE" sz="1200" b="0" kern="1200" dirty="0" smtClean="0">
              <a:solidFill>
                <a:schemeClr val="accent4"/>
              </a:solidFill>
              <a:effectLst/>
              <a:latin typeface="+mn-lt"/>
              <a:ea typeface="+mn-ea"/>
              <a:cs typeface="+mn-cs"/>
            </a:endParaRPr>
          </a:p>
          <a:p>
            <a:endParaRPr lang="en-IE" sz="1200" dirty="0"/>
          </a:p>
        </p:txBody>
      </p:sp>
      <p:sp>
        <p:nvSpPr>
          <p:cNvPr id="4" name="Slide Number Placeholder 3"/>
          <p:cNvSpPr>
            <a:spLocks noGrp="1"/>
          </p:cNvSpPr>
          <p:nvPr>
            <p:ph type="sldNum" sz="quarter" idx="10"/>
          </p:nvPr>
        </p:nvSpPr>
        <p:spPr/>
        <p:txBody>
          <a:bodyPr/>
          <a:lstStyle/>
          <a:p>
            <a:fld id="{6FA17515-352B-4360-84A4-0B33AED5F439}" type="slidenum">
              <a:rPr lang="en-IE" smtClean="0"/>
              <a:t>5</a:t>
            </a:fld>
            <a:endParaRPr lang="en-IE" dirty="0"/>
          </a:p>
        </p:txBody>
      </p:sp>
    </p:spTree>
    <p:extLst>
      <p:ext uri="{BB962C8B-B14F-4D97-AF65-F5344CB8AC3E}">
        <p14:creationId xmlns:p14="http://schemas.microsoft.com/office/powerpoint/2010/main" val="103888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baseline="0" dirty="0" smtClean="0">
                <a:solidFill>
                  <a:srgbClr val="FFFF00"/>
                </a:solidFill>
                <a:effectLst/>
                <a:latin typeface="+mn-lt"/>
                <a:ea typeface="+mn-ea"/>
                <a:cs typeface="+mn-cs"/>
              </a:rPr>
              <a:t>Vulnerable people on the move are in need of shelter, food and water, as well as first aid and medical care. The onset of winter is a great humanitarian concern. According to UNHCR the amount of migrants that have arrived in October alone nearly equal the total of all of 2014. Almost 400 casualties have been verified during that month alone. Lately, the number of arrivals to Greece is growing and has reached an average of 8,000 people daily. </a:t>
            </a:r>
          </a:p>
          <a:p>
            <a:r>
              <a:rPr lang="en-IE" sz="1200" b="1" kern="1200" baseline="0" dirty="0" smtClean="0">
                <a:solidFill>
                  <a:srgbClr val="FFFF00"/>
                </a:solidFill>
                <a:effectLst/>
                <a:latin typeface="+mn-lt"/>
                <a:ea typeface="+mn-ea"/>
                <a:cs typeface="+mn-cs"/>
              </a:rPr>
              <a:t>The primary migratory route from Greece continues to be through the Former Yugoslav Republic of Macedonia, Serbia, Croatia and Slovenia since Hungary closed its border with Croatia. Lately, the national authorities along the route (e.g. Serbia, Croatia and Slovenia) have limited the number of people crossing their borders increasing the amount of people waiting for more than 12-24 hours in various countries. This increases their vulnerabilities as many migrants’ lack adequate clothing and shelters are not properly heated for the colder weather, and leads to frustration among those who wait. Austria has also stated that it may build a fence on its border with Slovenia. </a:t>
            </a:r>
          </a:p>
          <a:p>
            <a:r>
              <a:rPr lang="en-IE" sz="1200" b="0" i="0" u="none" strike="noStrike" kern="1200" baseline="0" dirty="0" smtClean="0">
                <a:solidFill>
                  <a:schemeClr val="tx1"/>
                </a:solidFill>
                <a:latin typeface="+mn-lt"/>
                <a:ea typeface="+mn-ea"/>
                <a:cs typeface="+mn-cs"/>
              </a:rPr>
              <a:t>The closing (temporary in cases, see FYRM) of borders has had substantial impacts on the movement of migrants, as well as their safety. As of 22/2/16, UNHCR notes that Serbian borders remain open to Iraqi, Afghan and Syrian nationals only in line with an agreement made between Heads of Police from the former Yugoslav Republic of Macedonia, Serbia, Croatia, Slovenia and Austria. Entry is forbidden for Moroccans, Algerians, Libyans and numerous</a:t>
            </a:r>
          </a:p>
          <a:p>
            <a:r>
              <a:rPr lang="en-IE" sz="1200" b="0" i="0" u="none" strike="noStrike" kern="1200" baseline="0" dirty="0" smtClean="0">
                <a:solidFill>
                  <a:schemeClr val="tx1"/>
                </a:solidFill>
                <a:latin typeface="+mn-lt"/>
                <a:ea typeface="+mn-ea"/>
                <a:cs typeface="+mn-cs"/>
              </a:rPr>
              <a:t>other nations from countries deemed as not war affected. While the Austrian daily limit of 80 asylum applications/transit of 3,200 per day has been introduced, the Austrian Minister of Interior already announced the further lowering of this limit in the future (UNHCR).</a:t>
            </a:r>
            <a:endParaRPr lang="en-IE" dirty="0"/>
          </a:p>
        </p:txBody>
      </p:sp>
      <p:sp>
        <p:nvSpPr>
          <p:cNvPr id="4" name="Slide Number Placeholder 3"/>
          <p:cNvSpPr>
            <a:spLocks noGrp="1"/>
          </p:cNvSpPr>
          <p:nvPr>
            <p:ph type="sldNum" sz="quarter" idx="10"/>
          </p:nvPr>
        </p:nvSpPr>
        <p:spPr/>
        <p:txBody>
          <a:bodyPr/>
          <a:lstStyle/>
          <a:p>
            <a:fld id="{6FA17515-352B-4360-84A4-0B33AED5F439}" type="slidenum">
              <a:rPr lang="en-IE" smtClean="0"/>
              <a:t>6</a:t>
            </a:fld>
            <a:endParaRPr lang="en-IE" dirty="0"/>
          </a:p>
        </p:txBody>
      </p:sp>
    </p:spTree>
    <p:extLst>
      <p:ext uri="{BB962C8B-B14F-4D97-AF65-F5344CB8AC3E}">
        <p14:creationId xmlns:p14="http://schemas.microsoft.com/office/powerpoint/2010/main" val="15651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IE" sz="1200" b="0" kern="1200" dirty="0" smtClean="0">
                <a:solidFill>
                  <a:schemeClr val="accent4"/>
                </a:solidFill>
                <a:effectLst/>
                <a:latin typeface="+mn-lt"/>
                <a:ea typeface="+mn-ea"/>
                <a:cs typeface="+mn-cs"/>
              </a:rPr>
              <a:t>Since the beginning of 2015, more than 1</a:t>
            </a:r>
            <a:r>
              <a:rPr lang="en-IE" sz="1200" b="0" kern="1200" baseline="0" dirty="0" smtClean="0">
                <a:solidFill>
                  <a:schemeClr val="accent4"/>
                </a:solidFill>
                <a:effectLst/>
                <a:latin typeface="+mn-lt"/>
                <a:ea typeface="+mn-ea"/>
                <a:cs typeface="+mn-cs"/>
              </a:rPr>
              <a:t> million </a:t>
            </a:r>
            <a:r>
              <a:rPr lang="en-IE" sz="1200" b="0" kern="1200" dirty="0" smtClean="0">
                <a:solidFill>
                  <a:schemeClr val="accent4"/>
                </a:solidFill>
                <a:effectLst/>
                <a:latin typeface="+mn-lt"/>
                <a:ea typeface="+mn-ea"/>
                <a:cs typeface="+mn-cs"/>
              </a:rPr>
              <a:t>people have moved or are moving through Europe</a:t>
            </a:r>
            <a:r>
              <a:rPr lang="en-IE" sz="1200" b="0" kern="1200" baseline="0" dirty="0" smtClean="0">
                <a:solidFill>
                  <a:schemeClr val="accent4"/>
                </a:solidFill>
                <a:effectLst/>
                <a:latin typeface="+mn-lt"/>
                <a:ea typeface="+mn-ea"/>
                <a:cs typeface="+mn-cs"/>
              </a:rPr>
              <a:t> (50% women and children) </a:t>
            </a:r>
            <a:r>
              <a:rPr lang="en-IE" sz="1200" b="0" dirty="0" smtClean="0">
                <a:solidFill>
                  <a:schemeClr val="accent4"/>
                </a:solidFill>
              </a:rPr>
              <a:t>Recent figures also estimated that a further 34,000 have crossed from Turkey into Bulgaria and Greece by land.</a:t>
            </a:r>
          </a:p>
          <a:p>
            <a:r>
              <a:rPr lang="en-IE" sz="1200" b="0" dirty="0" smtClean="0">
                <a:solidFill>
                  <a:schemeClr val="accent4"/>
                </a:solidFill>
              </a:rPr>
              <a:t>During</a:t>
            </a:r>
            <a:r>
              <a:rPr lang="en-IE" sz="1200" b="0" baseline="0" dirty="0" smtClean="0">
                <a:solidFill>
                  <a:schemeClr val="accent4"/>
                </a:solidFill>
              </a:rPr>
              <a:t> first 6 weeks of 2016, </a:t>
            </a:r>
            <a:r>
              <a:rPr lang="en-IE" sz="1200" b="0" dirty="0" smtClean="0">
                <a:solidFill>
                  <a:schemeClr val="accent4"/>
                </a:solidFill>
              </a:rPr>
              <a:t>more than 80,000 migrants arrived in Europe by sea, more than in the first four months of 2015 (UNHCR); more than 400 people had lost their lives trying to cross the Mediterranean.</a:t>
            </a:r>
          </a:p>
          <a:p>
            <a:r>
              <a:rPr lang="en-IE" sz="1200" b="0" kern="1200" dirty="0" smtClean="0">
                <a:solidFill>
                  <a:schemeClr val="accent4"/>
                </a:solidFill>
                <a:effectLst/>
                <a:latin typeface="+mn-lt"/>
                <a:ea typeface="+mn-ea"/>
                <a:cs typeface="+mn-cs"/>
              </a:rPr>
              <a:t>Primary entry points are Greece and Italy, with lower numbers arriving in Cyprus, Malta and Spain. Average daily</a:t>
            </a:r>
            <a:r>
              <a:rPr lang="en-IE" sz="1200" b="0" kern="1200" baseline="0" dirty="0" smtClean="0">
                <a:solidFill>
                  <a:schemeClr val="accent4"/>
                </a:solidFill>
                <a:effectLst/>
                <a:latin typeface="+mn-lt"/>
                <a:ea typeface="+mn-ea"/>
                <a:cs typeface="+mn-cs"/>
              </a:rPr>
              <a:t> arrivals in Greece is 1,800 people per day, monthly this year (UNHCR, January 2016). </a:t>
            </a:r>
            <a:r>
              <a:rPr lang="en-IE" sz="1200" b="0" kern="1200" dirty="0" smtClean="0">
                <a:solidFill>
                  <a:schemeClr val="accent4"/>
                </a:solidFill>
                <a:effectLst/>
                <a:latin typeface="+mn-lt"/>
                <a:ea typeface="+mn-ea"/>
                <a:cs typeface="+mn-cs"/>
              </a:rPr>
              <a:t>More than 3,770 people have died or gone missing at sea (IOM,</a:t>
            </a:r>
            <a:r>
              <a:rPr lang="en-IE" sz="1200" b="0" kern="1200" baseline="0" dirty="0" smtClean="0">
                <a:solidFill>
                  <a:schemeClr val="accent4"/>
                </a:solidFill>
                <a:effectLst/>
                <a:latin typeface="+mn-lt"/>
                <a:ea typeface="+mn-ea"/>
                <a:cs typeface="+mn-cs"/>
              </a:rPr>
              <a:t> end of year 2015)</a:t>
            </a:r>
            <a:r>
              <a:rPr lang="en-IE" sz="1200" b="0" kern="1200" dirty="0" smtClean="0">
                <a:solidFill>
                  <a:schemeClr val="accent4"/>
                </a:solidFill>
                <a:effectLst/>
                <a:latin typeface="+mn-lt"/>
                <a:ea typeface="+mn-ea"/>
                <a:cs typeface="+mn-cs"/>
              </a:rPr>
              <a:t>. The most common countries of origin are Syria (48%), Afghanistan (21%), Iraq (9%) and Eritrea (UNHCR data, 2016). The vast majority of people arrive by boat from Turkey to islands in Greece. From there, they travel by train, bus and foot north through FYR</a:t>
            </a:r>
            <a:r>
              <a:rPr lang="en-IE" sz="1200" b="0" kern="1200" baseline="0" dirty="0" smtClean="0">
                <a:solidFill>
                  <a:schemeClr val="accent4"/>
                </a:solidFill>
                <a:effectLst/>
                <a:latin typeface="+mn-lt"/>
                <a:ea typeface="+mn-ea"/>
                <a:cs typeface="+mn-cs"/>
              </a:rPr>
              <a:t> Macedonia, Serbia, Croatia, Slovenia</a:t>
            </a:r>
            <a:r>
              <a:rPr lang="en-IE" sz="1200" b="0" kern="1200" dirty="0" smtClean="0">
                <a:solidFill>
                  <a:schemeClr val="accent4"/>
                </a:solidFill>
                <a:effectLst/>
                <a:latin typeface="+mn-lt"/>
                <a:ea typeface="+mn-ea"/>
                <a:cs typeface="+mn-cs"/>
              </a:rPr>
              <a:t> and Austria to reach Germany. While Germany is the primary country of destination, some stay in Austria or continue onwards to Belgium, Denmark, Sweden, Norway, and Finland.  </a:t>
            </a:r>
          </a:p>
          <a:p>
            <a:r>
              <a:rPr lang="en-GB" sz="1200" b="0" kern="1200" dirty="0" smtClean="0">
                <a:solidFill>
                  <a:schemeClr val="accent4"/>
                </a:solidFill>
                <a:effectLst/>
                <a:latin typeface="+mn-lt"/>
                <a:ea typeface="+mn-ea"/>
                <a:cs typeface="+mn-cs"/>
              </a:rPr>
              <a:t>UNHCR</a:t>
            </a:r>
            <a:endParaRPr lang="en-IE" sz="1200" b="0" kern="1200" dirty="0" smtClean="0">
              <a:solidFill>
                <a:schemeClr val="accent4"/>
              </a:solidFill>
              <a:effectLst/>
              <a:latin typeface="+mn-lt"/>
              <a:ea typeface="+mn-ea"/>
              <a:cs typeface="+mn-cs"/>
            </a:endParaRPr>
          </a:p>
          <a:p>
            <a:endParaRPr lang="en-IE" sz="1200" dirty="0"/>
          </a:p>
        </p:txBody>
      </p:sp>
      <p:sp>
        <p:nvSpPr>
          <p:cNvPr id="4" name="Slide Number Placeholder 3"/>
          <p:cNvSpPr>
            <a:spLocks noGrp="1"/>
          </p:cNvSpPr>
          <p:nvPr>
            <p:ph type="sldNum" sz="quarter" idx="10"/>
          </p:nvPr>
        </p:nvSpPr>
        <p:spPr/>
        <p:txBody>
          <a:bodyPr/>
          <a:lstStyle/>
          <a:p>
            <a:fld id="{6FA17515-352B-4360-84A4-0B33AED5F439}" type="slidenum">
              <a:rPr lang="en-IE" smtClean="0"/>
              <a:t>7</a:t>
            </a:fld>
            <a:endParaRPr lang="en-IE" dirty="0"/>
          </a:p>
        </p:txBody>
      </p:sp>
    </p:spTree>
    <p:extLst>
      <p:ext uri="{BB962C8B-B14F-4D97-AF65-F5344CB8AC3E}">
        <p14:creationId xmlns:p14="http://schemas.microsoft.com/office/powerpoint/2010/main" val="3944943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John Roycroft, a PO within the Department, has been appointed as Programme Director and the office is in the process of gradually scaling up its human and financial resources.</a:t>
            </a:r>
          </a:p>
          <a:p>
            <a:r>
              <a:rPr lang="en-IE" dirty="0" smtClean="0"/>
              <a:t>EROCs will facilitate the initial acceptance and processing of those in need of international protection. The deadline for receipt of expressions was Friday 28 October. The expressions of interest are currently being evaluated alongside the information provided by OPW in respect of State properties</a:t>
            </a:r>
          </a:p>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It is possible that a small number may be relocated in December. The programme will concentrate on families to the greatest possible extent.</a:t>
            </a:r>
            <a:r>
              <a:rPr lang="en-IE" baseline="0" dirty="0" smtClean="0"/>
              <a:t> </a:t>
            </a:r>
            <a:r>
              <a:rPr lang="en-IE" dirty="0" smtClean="0"/>
              <a:t>A further 520 programme refugees (from Lebanon,</a:t>
            </a:r>
            <a:r>
              <a:rPr lang="en-IE" baseline="0" dirty="0" smtClean="0"/>
              <a:t> Syrian nationals) </a:t>
            </a:r>
            <a:r>
              <a:rPr lang="en-IE" dirty="0" smtClean="0"/>
              <a:t>will also be resettled in the period 2015-2016. A balance of 858 persons from the Government Decision are yet to be allocated. </a:t>
            </a:r>
          </a:p>
          <a:p>
            <a:r>
              <a:rPr lang="en-IE" dirty="0" smtClean="0"/>
              <a:t>Programme- An increase of 89% (total budget €4.445 million) has also been made available in funding for the Office for the Promotion of Migrant Integration to allow for additional staffing and integration measures to support the increased intake of programme refugees in 2016</a:t>
            </a:r>
            <a:endParaRPr lang="en-IE" dirty="0"/>
          </a:p>
        </p:txBody>
      </p:sp>
      <p:sp>
        <p:nvSpPr>
          <p:cNvPr id="4" name="Slide Number Placeholder 3"/>
          <p:cNvSpPr>
            <a:spLocks noGrp="1"/>
          </p:cNvSpPr>
          <p:nvPr>
            <p:ph type="sldNum" sz="quarter" idx="10"/>
          </p:nvPr>
        </p:nvSpPr>
        <p:spPr/>
        <p:txBody>
          <a:bodyPr/>
          <a:lstStyle/>
          <a:p>
            <a:fld id="{6FA17515-352B-4360-84A4-0B33AED5F439}" type="slidenum">
              <a:rPr lang="en-IE" smtClean="0"/>
              <a:t>8</a:t>
            </a:fld>
            <a:endParaRPr lang="en-IE" dirty="0"/>
          </a:p>
        </p:txBody>
      </p:sp>
    </p:spTree>
    <p:extLst>
      <p:ext uri="{BB962C8B-B14F-4D97-AF65-F5344CB8AC3E}">
        <p14:creationId xmlns:p14="http://schemas.microsoft.com/office/powerpoint/2010/main" val="3590828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smtClean="0"/>
              <a:t>International Protection Act</a:t>
            </a:r>
            <a:r>
              <a:rPr lang="en-IE" b="0" i="0" baseline="0" dirty="0" smtClean="0"/>
              <a:t> 2015 – introduces a </a:t>
            </a:r>
            <a:r>
              <a:rPr lang="en-IE" sz="1200" b="0" i="0" kern="1200" dirty="0" smtClean="0">
                <a:solidFill>
                  <a:schemeClr val="tx1"/>
                </a:solidFill>
                <a:effectLst/>
                <a:latin typeface="+mn-lt"/>
                <a:ea typeface="+mn-ea"/>
                <a:cs typeface="+mn-cs"/>
              </a:rPr>
              <a:t>single procedure for international protection applications,</a:t>
            </a:r>
            <a:r>
              <a:rPr lang="en-IE" sz="1200" b="0" i="0" kern="1200" baseline="0" dirty="0" smtClean="0">
                <a:solidFill>
                  <a:schemeClr val="tx1"/>
                </a:solidFill>
                <a:effectLst/>
                <a:latin typeface="+mn-lt"/>
                <a:ea typeface="+mn-ea"/>
                <a:cs typeface="+mn-cs"/>
              </a:rPr>
              <a:t> as with the rest of Europe (more efficient processing) </a:t>
            </a:r>
          </a:p>
          <a:p>
            <a:endParaRPr lang="en-IE"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sz="1200" dirty="0" smtClean="0"/>
              <a:t>Main</a:t>
            </a:r>
            <a:r>
              <a:rPr lang="en-IE" sz="1200" b="1" dirty="0" smtClean="0"/>
              <a:t> </a:t>
            </a:r>
            <a:r>
              <a:rPr lang="en-IE" sz="1200" dirty="0" smtClean="0"/>
              <a:t>focus of the Taskforce is for</a:t>
            </a:r>
            <a:r>
              <a:rPr lang="en-IE" sz="1200" b="1" dirty="0" smtClean="0"/>
              <a:t> </a:t>
            </a:r>
            <a:r>
              <a:rPr lang="en-IE" sz="1200" dirty="0" smtClean="0"/>
              <a:t>Government departments to provide updates on their work to support</a:t>
            </a:r>
            <a:r>
              <a:rPr lang="en-IE" sz="1200" b="1" dirty="0" smtClean="0"/>
              <a:t> </a:t>
            </a:r>
            <a:r>
              <a:rPr lang="en-IE" sz="1200" dirty="0" smtClean="0"/>
              <a:t>refugees joining our communities</a:t>
            </a:r>
            <a:endParaRPr lang="en-US" sz="1200" dirty="0" smtClean="0"/>
          </a:p>
          <a:p>
            <a:endParaRPr lang="en-IE"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A17515-352B-4360-84A4-0B33AED5F439}" type="slidenum">
              <a:rPr lang="en-IE" smtClean="0"/>
              <a:t>9</a:t>
            </a:fld>
            <a:endParaRPr lang="en-IE" dirty="0"/>
          </a:p>
        </p:txBody>
      </p:sp>
    </p:spTree>
    <p:extLst>
      <p:ext uri="{BB962C8B-B14F-4D97-AF65-F5344CB8AC3E}">
        <p14:creationId xmlns:p14="http://schemas.microsoft.com/office/powerpoint/2010/main" val="359082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066800" y="1676400"/>
            <a:ext cx="7616825" cy="609600"/>
          </a:xfrm>
          <a:prstGeom prst="rect">
            <a:avLst/>
          </a:prstGeom>
        </p:spPr>
        <p:txBody>
          <a:bodyPr/>
          <a:lstStyle>
            <a:lvl1pPr>
              <a:buFontTx/>
              <a:buNone/>
              <a:defRPr b="1" cap="all">
                <a:solidFill>
                  <a:srgbClr val="CC0000"/>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0" name="Text Placeholder 8"/>
          <p:cNvSpPr>
            <a:spLocks noGrp="1"/>
          </p:cNvSpPr>
          <p:nvPr>
            <p:ph type="body" sz="quarter" idx="14"/>
          </p:nvPr>
        </p:nvSpPr>
        <p:spPr>
          <a:xfrm>
            <a:off x="1066800" y="2286000"/>
            <a:ext cx="7616825" cy="609600"/>
          </a:xfrm>
          <a:prstGeom prst="rect">
            <a:avLst/>
          </a:prstGeom>
        </p:spPr>
        <p:txBody>
          <a:bodyPr/>
          <a:lstStyle>
            <a:lvl1pPr>
              <a:buFontTx/>
              <a:buNone/>
              <a:defRPr sz="2000" b="0">
                <a:solidFill>
                  <a:schemeClr val="tx1">
                    <a:lumMod val="95000"/>
                    <a:lumOff val="5000"/>
                  </a:schemeClr>
                </a:solidFill>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5"/>
          </p:nvPr>
        </p:nvSpPr>
        <p:spPr/>
        <p:txBody>
          <a:bodyPr/>
          <a:lstStyle>
            <a:lvl1pPr>
              <a:defRPr/>
            </a:lvl1pPr>
          </a:lstStyle>
          <a:p>
            <a:pPr>
              <a:defRPr/>
            </a:pPr>
            <a:fld id="{F9F351C5-6AAA-4CE8-AA9B-B43EEB93F382}" type="slidenum">
              <a:rPr lang="en-US"/>
              <a:pPr>
                <a:defRPr/>
              </a:pPr>
              <a:t>‹#›</a:t>
            </a:fld>
            <a:endParaRPr lang="en-US"/>
          </a:p>
        </p:txBody>
      </p:sp>
      <p:sp>
        <p:nvSpPr>
          <p:cNvPr id="5" name="Date Placeholder 9"/>
          <p:cNvSpPr>
            <a:spLocks noGrp="1"/>
          </p:cNvSpPr>
          <p:nvPr>
            <p:ph type="dt" sz="half" idx="16"/>
          </p:nvPr>
        </p:nvSpPr>
        <p:spPr>
          <a:xfrm>
            <a:off x="6629400" y="620713"/>
            <a:ext cx="2133600" cy="228600"/>
          </a:xfrm>
        </p:spPr>
        <p:txBody>
          <a:bodyPr/>
          <a:lstStyle>
            <a:lvl1pPr algn="r">
              <a:defRPr sz="1200">
                <a:solidFill>
                  <a:schemeClr val="tx1">
                    <a:tint val="75000"/>
                  </a:schemeClr>
                </a:solidFill>
              </a:defRPr>
            </a:lvl1pPr>
          </a:lstStyle>
          <a:p>
            <a:pPr>
              <a:defRPr/>
            </a:pPr>
            <a:fld id="{B1053A0F-C8E3-49EE-8172-EC96304DFF9E}" type="datetime1">
              <a:rPr lang="en-US"/>
              <a:pPr>
                <a:defRPr/>
              </a:pPr>
              <a:t>4/6/2016</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1066800" y="1600201"/>
            <a:ext cx="5334000" cy="609599"/>
          </a:xfrm>
          <a:prstGeom prst="rect">
            <a:avLst/>
          </a:prstGeom>
        </p:spPr>
        <p:txBody>
          <a:bodyPr/>
          <a:lstStyle>
            <a:lvl1pPr>
              <a:spcBef>
                <a:spcPct val="20000"/>
              </a:spcBef>
              <a:buFontTx/>
              <a:buNone/>
              <a:defRPr sz="3200" b="1" cap="all">
                <a:solidFill>
                  <a:srgbClr val="CC0F0D"/>
                </a:solidFill>
              </a:defRPr>
            </a:lvl1pPr>
          </a:lstStyle>
          <a:p>
            <a:pPr lvl="0"/>
            <a:r>
              <a:rPr lang="en-US" dirty="0" smtClean="0"/>
              <a:t>Click to edit Master text styles</a:t>
            </a:r>
          </a:p>
        </p:txBody>
      </p:sp>
      <p:sp>
        <p:nvSpPr>
          <p:cNvPr id="13" name="Text Placeholder 9"/>
          <p:cNvSpPr>
            <a:spLocks noGrp="1"/>
          </p:cNvSpPr>
          <p:nvPr>
            <p:ph type="body" sz="quarter" idx="16"/>
          </p:nvPr>
        </p:nvSpPr>
        <p:spPr>
          <a:xfrm>
            <a:off x="1066800" y="2209800"/>
            <a:ext cx="5334000" cy="3733800"/>
          </a:xfrm>
          <a:prstGeom prst="rect">
            <a:avLst/>
          </a:prstGeom>
        </p:spPr>
        <p:txBody>
          <a:bodyPr/>
          <a:lstStyle>
            <a:lvl1pPr>
              <a:spcBef>
                <a:spcPct val="20000"/>
              </a:spcBef>
              <a:buFontTx/>
              <a:buNone/>
              <a:defRPr sz="2000" b="0">
                <a:solidFill>
                  <a:schemeClr val="tx1">
                    <a:lumMod val="95000"/>
                    <a:lumOff val="5000"/>
                  </a:schemeClr>
                </a:solidFill>
              </a:defRPr>
            </a:lvl1pPr>
          </a:lstStyle>
          <a:p>
            <a:pPr lvl="0"/>
            <a:r>
              <a:rPr lang="en-US" smtClean="0"/>
              <a:t>Click to edit Master text styles</a:t>
            </a:r>
          </a:p>
        </p:txBody>
      </p:sp>
      <p:sp>
        <p:nvSpPr>
          <p:cNvPr id="15" name="Text Placeholder 14"/>
          <p:cNvSpPr>
            <a:spLocks noGrp="1"/>
          </p:cNvSpPr>
          <p:nvPr>
            <p:ph type="body" sz="quarter" idx="17"/>
          </p:nvPr>
        </p:nvSpPr>
        <p:spPr>
          <a:xfrm>
            <a:off x="6705600" y="1600200"/>
            <a:ext cx="1978025" cy="457200"/>
          </a:xfrm>
          <a:prstGeom prst="rect">
            <a:avLst/>
          </a:prstGeom>
        </p:spPr>
        <p:txBody>
          <a:bodyPr/>
          <a:lstStyle>
            <a:lvl1pPr>
              <a:buFontTx/>
              <a:buNone/>
              <a:defRPr sz="1500" b="1"/>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6" name="Text Placeholder 14"/>
          <p:cNvSpPr>
            <a:spLocks noGrp="1"/>
          </p:cNvSpPr>
          <p:nvPr>
            <p:ph type="body" sz="quarter" idx="18"/>
          </p:nvPr>
        </p:nvSpPr>
        <p:spPr>
          <a:xfrm>
            <a:off x="6705600" y="2057400"/>
            <a:ext cx="1978025" cy="3886200"/>
          </a:xfrm>
          <a:prstGeom prst="rect">
            <a:avLst/>
          </a:prstGeom>
        </p:spPr>
        <p:txBody>
          <a:bodyPr/>
          <a:lstStyle>
            <a:lvl1pPr>
              <a:buFontTx/>
              <a:buNone/>
              <a:defRPr sz="1200" b="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6" name="Slide Number Placeholder 5"/>
          <p:cNvSpPr>
            <a:spLocks noGrp="1"/>
          </p:cNvSpPr>
          <p:nvPr>
            <p:ph type="sldNum" sz="quarter" idx="19"/>
          </p:nvPr>
        </p:nvSpPr>
        <p:spPr/>
        <p:txBody>
          <a:bodyPr/>
          <a:lstStyle>
            <a:lvl1pPr>
              <a:defRPr/>
            </a:lvl1pPr>
          </a:lstStyle>
          <a:p>
            <a:pPr>
              <a:defRPr/>
            </a:pPr>
            <a:fld id="{45388E98-011F-4D89-8523-0D277C7D004C}" type="slidenum">
              <a:rPr lang="en-US"/>
              <a:pPr>
                <a:defRPr/>
              </a:pPr>
              <a:t>‹#›</a:t>
            </a:fld>
            <a:endParaRPr lang="en-US"/>
          </a:p>
        </p:txBody>
      </p:sp>
      <p:sp>
        <p:nvSpPr>
          <p:cNvPr id="7" name="Date Placeholder 9"/>
          <p:cNvSpPr>
            <a:spLocks noGrp="1"/>
          </p:cNvSpPr>
          <p:nvPr>
            <p:ph type="dt" sz="half" idx="20"/>
          </p:nvPr>
        </p:nvSpPr>
        <p:spPr>
          <a:xfrm>
            <a:off x="6629400" y="620713"/>
            <a:ext cx="2133600" cy="228600"/>
          </a:xfrm>
        </p:spPr>
        <p:txBody>
          <a:bodyPr/>
          <a:lstStyle>
            <a:lvl1pPr algn="r">
              <a:defRPr sz="1200">
                <a:solidFill>
                  <a:schemeClr val="tx1">
                    <a:tint val="75000"/>
                  </a:schemeClr>
                </a:solidFill>
              </a:defRPr>
            </a:lvl1pPr>
          </a:lstStyle>
          <a:p>
            <a:pPr>
              <a:defRPr/>
            </a:pPr>
            <a:fld id="{FB120A3B-9447-4D7A-9088-1AAD6EE41494}" type="datetime1">
              <a:rPr lang="en-US"/>
              <a:pPr>
                <a:defRPr/>
              </a:pPr>
              <a:t>4/6/2016</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219200" y="1828800"/>
            <a:ext cx="7467600" cy="4191000"/>
          </a:xfrm>
          <a:prstGeom prst="rect">
            <a:avLst/>
          </a:prstGeom>
          <a:noFill/>
        </p:spPr>
        <p:txBody>
          <a:bodyPr rtlCol="0">
            <a:normAutofit/>
          </a:bodyPr>
          <a:lstStyle>
            <a:lvl1pPr>
              <a:buNone/>
              <a:defRPr sz="1600" b="1">
                <a:solidFill>
                  <a:schemeClr val="bg1">
                    <a:lumMod val="65000"/>
                  </a:schemeClr>
                </a:solidFill>
              </a:defRPr>
            </a:lvl1pPr>
          </a:lstStyle>
          <a:p>
            <a:pPr lvl="0"/>
            <a:r>
              <a:rPr lang="en-US" noProof="0" smtClean="0"/>
              <a:t>Click icon to add picture</a:t>
            </a:r>
            <a:endParaRPr lang="en-US" noProof="0" dirty="0"/>
          </a:p>
        </p:txBody>
      </p:sp>
      <p:sp>
        <p:nvSpPr>
          <p:cNvPr id="3" name="Slide Number Placeholder 5"/>
          <p:cNvSpPr>
            <a:spLocks noGrp="1"/>
          </p:cNvSpPr>
          <p:nvPr>
            <p:ph type="sldNum" sz="quarter" idx="14"/>
          </p:nvPr>
        </p:nvSpPr>
        <p:spPr/>
        <p:txBody>
          <a:bodyPr/>
          <a:lstStyle>
            <a:lvl1pPr>
              <a:defRPr/>
            </a:lvl1pPr>
          </a:lstStyle>
          <a:p>
            <a:pPr>
              <a:defRPr/>
            </a:pPr>
            <a:fld id="{6477D27F-1BBF-4F58-BCA5-F10A0E8070CD}" type="slidenum">
              <a:rPr lang="en-US"/>
              <a:pPr>
                <a:defRPr/>
              </a:pPr>
              <a:t>‹#›</a:t>
            </a:fld>
            <a:endParaRPr lang="en-US"/>
          </a:p>
        </p:txBody>
      </p:sp>
      <p:sp>
        <p:nvSpPr>
          <p:cNvPr id="4" name="Date Placeholder 9"/>
          <p:cNvSpPr>
            <a:spLocks noGrp="1"/>
          </p:cNvSpPr>
          <p:nvPr>
            <p:ph type="dt" sz="half" idx="15"/>
          </p:nvPr>
        </p:nvSpPr>
        <p:spPr>
          <a:xfrm>
            <a:off x="6629400" y="620713"/>
            <a:ext cx="2133600" cy="228600"/>
          </a:xfrm>
        </p:spPr>
        <p:txBody>
          <a:bodyPr/>
          <a:lstStyle>
            <a:lvl1pPr algn="r">
              <a:defRPr sz="1200">
                <a:solidFill>
                  <a:schemeClr val="tx1">
                    <a:tint val="75000"/>
                  </a:schemeClr>
                </a:solidFill>
              </a:defRPr>
            </a:lvl1pPr>
          </a:lstStyle>
          <a:p>
            <a:pPr>
              <a:defRPr/>
            </a:pPr>
            <a:fld id="{78A37CF4-D592-4495-89F4-F1E5A9A75F8D}" type="datetime1">
              <a:rPr lang="en-US"/>
              <a:pPr>
                <a:defRPr/>
              </a:pPr>
              <a:t>4/6/2016</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 Placeholder 9"/>
          <p:cNvSpPr>
            <a:spLocks noGrp="1"/>
          </p:cNvSpPr>
          <p:nvPr>
            <p:ph type="body" sz="quarter" idx="14"/>
          </p:nvPr>
        </p:nvSpPr>
        <p:spPr>
          <a:xfrm>
            <a:off x="1143000" y="1600201"/>
            <a:ext cx="4114800" cy="609599"/>
          </a:xfrm>
          <a:prstGeom prst="rect">
            <a:avLst/>
          </a:prstGeom>
        </p:spPr>
        <p:txBody>
          <a:bodyPr/>
          <a:lstStyle>
            <a:lvl1pPr>
              <a:spcBef>
                <a:spcPct val="20000"/>
              </a:spcBef>
              <a:buFontTx/>
              <a:buNone/>
              <a:defRPr sz="3200" b="1" cap="all">
                <a:solidFill>
                  <a:srgbClr val="CC0F0D"/>
                </a:solidFill>
              </a:defRPr>
            </a:lvl1pPr>
          </a:lstStyle>
          <a:p>
            <a:pPr lvl="0"/>
            <a:r>
              <a:rPr lang="en-US" dirty="0" smtClean="0"/>
              <a:t>Click to edit Master text styles</a:t>
            </a:r>
          </a:p>
        </p:txBody>
      </p:sp>
      <p:sp>
        <p:nvSpPr>
          <p:cNvPr id="9" name="Text Placeholder 9"/>
          <p:cNvSpPr>
            <a:spLocks noGrp="1"/>
          </p:cNvSpPr>
          <p:nvPr>
            <p:ph type="body" sz="quarter" idx="16"/>
          </p:nvPr>
        </p:nvSpPr>
        <p:spPr>
          <a:xfrm>
            <a:off x="1143000" y="2209800"/>
            <a:ext cx="4114800" cy="3733800"/>
          </a:xfrm>
          <a:prstGeom prst="rect">
            <a:avLst/>
          </a:prstGeom>
        </p:spPr>
        <p:txBody>
          <a:bodyPr/>
          <a:lstStyle>
            <a:lvl1pPr>
              <a:spcBef>
                <a:spcPct val="20000"/>
              </a:spcBef>
              <a:buFontTx/>
              <a:buNone/>
              <a:defRPr sz="2000" b="0">
                <a:solidFill>
                  <a:schemeClr val="tx1">
                    <a:lumMod val="95000"/>
                    <a:lumOff val="5000"/>
                  </a:schemeClr>
                </a:solidFill>
              </a:defRPr>
            </a:lvl1pPr>
          </a:lstStyle>
          <a:p>
            <a:pPr lvl="0"/>
            <a:r>
              <a:rPr lang="en-US" smtClean="0"/>
              <a:t>Click to edit Master text styles</a:t>
            </a:r>
          </a:p>
        </p:txBody>
      </p:sp>
      <p:sp>
        <p:nvSpPr>
          <p:cNvPr id="11" name="Picture Placeholder 10"/>
          <p:cNvSpPr>
            <a:spLocks noGrp="1"/>
          </p:cNvSpPr>
          <p:nvPr>
            <p:ph type="pic" sz="quarter" idx="17"/>
          </p:nvPr>
        </p:nvSpPr>
        <p:spPr>
          <a:xfrm>
            <a:off x="5486400" y="1600200"/>
            <a:ext cx="3200400" cy="4343400"/>
          </a:xfrm>
          <a:prstGeom prst="rect">
            <a:avLst/>
          </a:prstGeom>
          <a:noFill/>
        </p:spPr>
        <p:txBody>
          <a:bodyPr rtlCol="0">
            <a:normAutofit/>
          </a:bodyPr>
          <a:lstStyle>
            <a:lvl1pPr>
              <a:buNone/>
              <a:defRPr sz="1600" b="1" baseline="0">
                <a:solidFill>
                  <a:srgbClr val="A6A6A6"/>
                </a:solidFill>
              </a:defRPr>
            </a:lvl1pPr>
          </a:lstStyle>
          <a:p>
            <a:pPr lvl="0"/>
            <a:r>
              <a:rPr lang="en-US" noProof="0" smtClean="0"/>
              <a:t>Click icon to add picture</a:t>
            </a:r>
            <a:endParaRPr lang="en-US" noProof="0" dirty="0"/>
          </a:p>
        </p:txBody>
      </p:sp>
      <p:sp>
        <p:nvSpPr>
          <p:cNvPr id="5" name="Slide Number Placeholder 6"/>
          <p:cNvSpPr>
            <a:spLocks noGrp="1"/>
          </p:cNvSpPr>
          <p:nvPr>
            <p:ph type="sldNum" sz="quarter" idx="18"/>
          </p:nvPr>
        </p:nvSpPr>
        <p:spPr/>
        <p:txBody>
          <a:bodyPr/>
          <a:lstStyle>
            <a:lvl1pPr>
              <a:defRPr/>
            </a:lvl1pPr>
          </a:lstStyle>
          <a:p>
            <a:pPr>
              <a:defRPr/>
            </a:pPr>
            <a:fld id="{1EF3CCEF-79C6-44EA-BAC0-D9A5C008A9B1}" type="slidenum">
              <a:rPr lang="en-US"/>
              <a:pPr>
                <a:defRPr/>
              </a:pPr>
              <a:t>‹#›</a:t>
            </a:fld>
            <a:endParaRPr lang="en-US"/>
          </a:p>
        </p:txBody>
      </p:sp>
      <p:sp>
        <p:nvSpPr>
          <p:cNvPr id="6" name="Date Placeholder 9"/>
          <p:cNvSpPr>
            <a:spLocks noGrp="1"/>
          </p:cNvSpPr>
          <p:nvPr>
            <p:ph type="dt" sz="half" idx="19"/>
          </p:nvPr>
        </p:nvSpPr>
        <p:spPr>
          <a:xfrm>
            <a:off x="6629400" y="620713"/>
            <a:ext cx="2133600" cy="228600"/>
          </a:xfrm>
        </p:spPr>
        <p:txBody>
          <a:bodyPr/>
          <a:lstStyle>
            <a:lvl1pPr algn="r">
              <a:defRPr sz="1200">
                <a:solidFill>
                  <a:schemeClr val="tx1">
                    <a:tint val="75000"/>
                  </a:schemeClr>
                </a:solidFill>
              </a:defRPr>
            </a:lvl1pPr>
          </a:lstStyle>
          <a:p>
            <a:pPr>
              <a:defRPr/>
            </a:pPr>
            <a:fld id="{A5D96250-9CD6-45A9-9629-F30DBC18ED6D}" type="datetime1">
              <a:rPr lang="en-US"/>
              <a:pPr>
                <a:defRPr/>
              </a:pPr>
              <a:t>4/6/2016</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42999" y="1828800"/>
            <a:ext cx="7540625" cy="4297363"/>
          </a:xfrm>
          <a:prstGeom prst="rect">
            <a:avLst/>
          </a:prstGeom>
        </p:spPr>
        <p:txBody>
          <a:bodyPr/>
          <a:lstStyle>
            <a:lvl1pPr>
              <a:buFontTx/>
              <a:buNone/>
              <a:defRPr sz="2400" b="1" cap="all">
                <a:solidFill>
                  <a:srgbClr val="CC0F0D"/>
                </a:solidFill>
              </a:defRPr>
            </a:lvl1pPr>
            <a:lvl2pPr>
              <a:buFontTx/>
              <a:buNone/>
              <a:defRPr sz="2000"/>
            </a:lvl2pPr>
            <a:lvl3pPr>
              <a:buFontTx/>
              <a:buNone/>
              <a:defRPr sz="1800"/>
            </a:lvl3pPr>
            <a:lvl4pPr>
              <a:buFontTx/>
              <a:buNone/>
              <a:defRPr sz="1600"/>
            </a:lvl4pPr>
            <a:lvl5pPr>
              <a:buFontTx/>
              <a:buNone/>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3" name="Slide Number Placeholder 8"/>
          <p:cNvSpPr>
            <a:spLocks noGrp="1"/>
          </p:cNvSpPr>
          <p:nvPr>
            <p:ph type="sldNum" sz="quarter" idx="10"/>
          </p:nvPr>
        </p:nvSpPr>
        <p:spPr/>
        <p:txBody>
          <a:bodyPr/>
          <a:lstStyle>
            <a:lvl1pPr>
              <a:defRPr/>
            </a:lvl1pPr>
          </a:lstStyle>
          <a:p>
            <a:pPr>
              <a:defRPr/>
            </a:pPr>
            <a:fld id="{86E9AD81-F0E6-4A21-BF2E-6F98C2EE334F}" type="slidenum">
              <a:rPr lang="en-US"/>
              <a:pPr>
                <a:defRPr/>
              </a:pPr>
              <a:t>‹#›</a:t>
            </a:fld>
            <a:endParaRPr lang="en-US"/>
          </a:p>
        </p:txBody>
      </p:sp>
      <p:sp>
        <p:nvSpPr>
          <p:cNvPr id="5" name="Date Placeholder 9"/>
          <p:cNvSpPr>
            <a:spLocks noGrp="1"/>
          </p:cNvSpPr>
          <p:nvPr>
            <p:ph type="dt" sz="half" idx="11"/>
          </p:nvPr>
        </p:nvSpPr>
        <p:spPr>
          <a:xfrm>
            <a:off x="6629400" y="620713"/>
            <a:ext cx="2133600" cy="228600"/>
          </a:xfrm>
        </p:spPr>
        <p:txBody>
          <a:bodyPr/>
          <a:lstStyle>
            <a:lvl1pPr algn="r">
              <a:defRPr sz="1200">
                <a:solidFill>
                  <a:schemeClr val="tx1">
                    <a:tint val="75000"/>
                  </a:schemeClr>
                </a:solidFill>
              </a:defRPr>
            </a:lvl1pPr>
          </a:lstStyle>
          <a:p>
            <a:pPr>
              <a:defRPr/>
            </a:pPr>
            <a:fld id="{C7F5B0B5-803F-481F-BC31-C05E243B8F5E}" type="datetime1">
              <a:rPr lang="en-US"/>
              <a:pPr>
                <a:defRPr/>
              </a:pPr>
              <a:t>4/6/2016</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1187450" y="5486400"/>
            <a:ext cx="3155950" cy="685800"/>
          </a:xfrm>
          <a:prstGeom prst="rect">
            <a:avLst/>
          </a:prstGeom>
        </p:spPr>
        <p:txBody>
          <a:bodyPr/>
          <a:lstStyle>
            <a:lvl1pPr>
              <a:buFontTx/>
              <a:buNone/>
              <a:defRPr sz="1800"/>
            </a:lvl1pPr>
            <a:lvl2pPr>
              <a:defRPr sz="1800"/>
            </a:lvl2pPr>
            <a:lvl3pPr>
              <a:defRPr sz="1800"/>
            </a:lvl3pPr>
            <a:lvl4pPr>
              <a:defRPr sz="1200"/>
            </a:lvl4pPr>
            <a:lvl5pPr>
              <a:defRPr sz="1200"/>
            </a:lvl5pPr>
          </a:lstStyle>
          <a:p>
            <a:pPr lvl="0"/>
            <a:r>
              <a:rPr lang="en-US" smtClean="0"/>
              <a:t>Click to edit Master text styles</a:t>
            </a:r>
          </a:p>
        </p:txBody>
      </p:sp>
      <p:sp>
        <p:nvSpPr>
          <p:cNvPr id="13" name="Text Placeholder 11"/>
          <p:cNvSpPr>
            <a:spLocks noGrp="1"/>
          </p:cNvSpPr>
          <p:nvPr>
            <p:ph type="body" sz="quarter" idx="14"/>
          </p:nvPr>
        </p:nvSpPr>
        <p:spPr>
          <a:xfrm>
            <a:off x="5530850" y="5486400"/>
            <a:ext cx="3155950" cy="685800"/>
          </a:xfrm>
          <a:prstGeom prst="rect">
            <a:avLst/>
          </a:prstGeom>
        </p:spPr>
        <p:txBody>
          <a:bodyPr/>
          <a:lstStyle>
            <a:lvl1pPr>
              <a:buFontTx/>
              <a:buNone/>
              <a:defRPr sz="1800"/>
            </a:lvl1pPr>
            <a:lvl2pPr>
              <a:defRPr sz="1800"/>
            </a:lvl2pPr>
            <a:lvl3pPr>
              <a:defRPr sz="1800"/>
            </a:lvl3pPr>
            <a:lvl4pPr>
              <a:defRPr sz="1200"/>
            </a:lvl4pPr>
            <a:lvl5pPr>
              <a:defRPr sz="1200"/>
            </a:lvl5pPr>
          </a:lstStyle>
          <a:p>
            <a:pPr lvl="0"/>
            <a:r>
              <a:rPr lang="en-US" smtClean="0"/>
              <a:t>Click to edit Master text styles</a:t>
            </a:r>
          </a:p>
        </p:txBody>
      </p:sp>
      <p:sp>
        <p:nvSpPr>
          <p:cNvPr id="11" name="Chart Placeholder 10"/>
          <p:cNvSpPr>
            <a:spLocks noGrp="1"/>
          </p:cNvSpPr>
          <p:nvPr>
            <p:ph type="chart" sz="quarter" idx="15"/>
          </p:nvPr>
        </p:nvSpPr>
        <p:spPr>
          <a:xfrm>
            <a:off x="1187450" y="1804240"/>
            <a:ext cx="3155950" cy="3155950"/>
          </a:xfrm>
          <a:prstGeom prst="rect">
            <a:avLst/>
          </a:prstGeom>
        </p:spPr>
        <p:txBody>
          <a:bodyPr rtlCol="0">
            <a:normAutofit/>
          </a:bodyPr>
          <a:lstStyle>
            <a:lvl1pPr>
              <a:buNone/>
              <a:defRPr sz="1600" b="1" baseline="0">
                <a:solidFill>
                  <a:srgbClr val="A6A6A6"/>
                </a:solidFill>
              </a:defRPr>
            </a:lvl1pPr>
          </a:lstStyle>
          <a:p>
            <a:pPr lvl="0"/>
            <a:r>
              <a:rPr lang="en-US" noProof="0" smtClean="0"/>
              <a:t>Click icon to add chart</a:t>
            </a:r>
            <a:endParaRPr lang="en-US" noProof="0" dirty="0"/>
          </a:p>
        </p:txBody>
      </p:sp>
      <p:sp>
        <p:nvSpPr>
          <p:cNvPr id="15" name="Chart Placeholder 14"/>
          <p:cNvSpPr>
            <a:spLocks noGrp="1"/>
          </p:cNvSpPr>
          <p:nvPr>
            <p:ph type="chart" sz="quarter" idx="16"/>
          </p:nvPr>
        </p:nvSpPr>
        <p:spPr>
          <a:xfrm>
            <a:off x="5530850" y="1804988"/>
            <a:ext cx="3155950" cy="3155950"/>
          </a:xfrm>
          <a:prstGeom prst="rect">
            <a:avLst/>
          </a:prstGeom>
        </p:spPr>
        <p:txBody>
          <a:bodyPr rtlCol="0">
            <a:normAutofit/>
          </a:bodyPr>
          <a:lstStyle>
            <a:lvl1pPr>
              <a:buNone/>
              <a:defRPr sz="1600" b="1" baseline="0">
                <a:solidFill>
                  <a:srgbClr val="A6A6A6"/>
                </a:solidFill>
              </a:defRPr>
            </a:lvl1pPr>
          </a:lstStyle>
          <a:p>
            <a:pPr lvl="0"/>
            <a:r>
              <a:rPr lang="en-US" noProof="0" smtClean="0"/>
              <a:t>Click icon to add chart</a:t>
            </a:r>
            <a:endParaRPr lang="en-US" noProof="0" dirty="0"/>
          </a:p>
        </p:txBody>
      </p:sp>
      <p:sp>
        <p:nvSpPr>
          <p:cNvPr id="6" name="Slide Number Placeholder 4"/>
          <p:cNvSpPr>
            <a:spLocks noGrp="1"/>
          </p:cNvSpPr>
          <p:nvPr>
            <p:ph type="sldNum" sz="quarter" idx="17"/>
          </p:nvPr>
        </p:nvSpPr>
        <p:spPr/>
        <p:txBody>
          <a:bodyPr/>
          <a:lstStyle>
            <a:lvl1pPr>
              <a:defRPr/>
            </a:lvl1pPr>
          </a:lstStyle>
          <a:p>
            <a:pPr>
              <a:defRPr/>
            </a:pPr>
            <a:fld id="{0F271CCD-001C-4027-9B64-21705FA2270D}" type="slidenum">
              <a:rPr lang="en-US"/>
              <a:pPr>
                <a:defRPr/>
              </a:pPr>
              <a:t>‹#›</a:t>
            </a:fld>
            <a:endParaRPr lang="en-US"/>
          </a:p>
        </p:txBody>
      </p:sp>
      <p:sp>
        <p:nvSpPr>
          <p:cNvPr id="7" name="Date Placeholder 9"/>
          <p:cNvSpPr>
            <a:spLocks noGrp="1"/>
          </p:cNvSpPr>
          <p:nvPr>
            <p:ph type="dt" sz="half" idx="18"/>
          </p:nvPr>
        </p:nvSpPr>
        <p:spPr>
          <a:xfrm>
            <a:off x="6629400" y="620713"/>
            <a:ext cx="2133600" cy="228600"/>
          </a:xfrm>
        </p:spPr>
        <p:txBody>
          <a:bodyPr/>
          <a:lstStyle>
            <a:lvl1pPr algn="r">
              <a:defRPr sz="1200">
                <a:solidFill>
                  <a:schemeClr val="tx1">
                    <a:tint val="75000"/>
                  </a:schemeClr>
                </a:solidFill>
              </a:defRPr>
            </a:lvl1pPr>
          </a:lstStyle>
          <a:p>
            <a:pPr>
              <a:defRPr/>
            </a:pPr>
            <a:fld id="{2D1B2A5E-947D-41FE-9D8C-5BF2C3DD2B98}" type="datetime1">
              <a:rPr lang="en-US"/>
              <a:pPr>
                <a:defRPr/>
              </a:pPr>
              <a:t>4/6/2016</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066800" y="2057400"/>
            <a:ext cx="7616825" cy="1676400"/>
          </a:xfrm>
          <a:prstGeom prst="rect">
            <a:avLst/>
          </a:prstGeom>
        </p:spPr>
        <p:txBody>
          <a:bodyPr/>
          <a:lstStyle>
            <a:lvl1pPr>
              <a:buFontTx/>
              <a:buNone/>
              <a:defRPr b="1" cap="all">
                <a:solidFill>
                  <a:srgbClr val="CC0F0D"/>
                </a:solidFill>
              </a:defRPr>
            </a:lvl1pPr>
          </a:lstStyle>
          <a:p>
            <a:pPr lvl="0"/>
            <a:r>
              <a:rPr lang="en-US" smtClean="0"/>
              <a:t>Click to edit Master text styles</a:t>
            </a:r>
          </a:p>
        </p:txBody>
      </p:sp>
      <p:sp>
        <p:nvSpPr>
          <p:cNvPr id="3" name="Slide Number Placeholder 3"/>
          <p:cNvSpPr>
            <a:spLocks noGrp="1"/>
          </p:cNvSpPr>
          <p:nvPr>
            <p:ph type="sldNum" sz="quarter" idx="14"/>
          </p:nvPr>
        </p:nvSpPr>
        <p:spPr/>
        <p:txBody>
          <a:bodyPr/>
          <a:lstStyle>
            <a:lvl1pPr>
              <a:defRPr/>
            </a:lvl1pPr>
          </a:lstStyle>
          <a:p>
            <a:pPr>
              <a:defRPr/>
            </a:pPr>
            <a:fld id="{B91D89E8-36DA-4CB0-A12B-F6517989AF70}" type="slidenum">
              <a:rPr lang="en-US"/>
              <a:pPr>
                <a:defRPr/>
              </a:pPr>
              <a:t>‹#›</a:t>
            </a:fld>
            <a:endParaRPr lang="en-US"/>
          </a:p>
        </p:txBody>
      </p:sp>
      <p:sp>
        <p:nvSpPr>
          <p:cNvPr id="4" name="Date Placeholder 9"/>
          <p:cNvSpPr>
            <a:spLocks noGrp="1"/>
          </p:cNvSpPr>
          <p:nvPr>
            <p:ph type="dt" sz="half" idx="15"/>
          </p:nvPr>
        </p:nvSpPr>
        <p:spPr>
          <a:xfrm>
            <a:off x="6629400" y="620713"/>
            <a:ext cx="2133600" cy="228600"/>
          </a:xfrm>
        </p:spPr>
        <p:txBody>
          <a:bodyPr/>
          <a:lstStyle>
            <a:lvl1pPr algn="r">
              <a:defRPr sz="1200">
                <a:solidFill>
                  <a:schemeClr val="tx1">
                    <a:tint val="75000"/>
                  </a:schemeClr>
                </a:solidFill>
              </a:defRPr>
            </a:lvl1pPr>
          </a:lstStyle>
          <a:p>
            <a:pPr>
              <a:defRPr/>
            </a:pPr>
            <a:fld id="{4FDE960C-D8F8-4F28-9ED0-7E9F979333C3}" type="datetime1">
              <a:rPr lang="en-US"/>
              <a:pPr>
                <a:defRPr/>
              </a:pPr>
              <a:t>4/6/2016</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676401"/>
            <a:ext cx="7696200" cy="609600"/>
          </a:xfrm>
          <a:prstGeom prst="rect">
            <a:avLst/>
          </a:prstGeom>
        </p:spPr>
        <p:txBody>
          <a:bodyPr/>
          <a:lstStyle>
            <a:lvl1pPr algn="l">
              <a:defRPr sz="3200" b="1">
                <a:solidFill>
                  <a:srgbClr val="CC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6800" y="2362200"/>
            <a:ext cx="7540625" cy="1752600"/>
          </a:xfrm>
          <a:prstGeom prst="rect">
            <a:avLst/>
          </a:prstGeo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B8215010-5545-4B67-BB08-84C9B8890C2F}" type="slidenum">
              <a:rPr lang="en-US"/>
              <a:pPr>
                <a:defRPr/>
              </a:pPr>
              <a:t>‹#›</a:t>
            </a:fld>
            <a:endParaRPr lang="en-US"/>
          </a:p>
        </p:txBody>
      </p:sp>
      <p:sp>
        <p:nvSpPr>
          <p:cNvPr id="5" name="Date Placeholder 9"/>
          <p:cNvSpPr>
            <a:spLocks noGrp="1"/>
          </p:cNvSpPr>
          <p:nvPr>
            <p:ph type="dt" sz="half" idx="11"/>
          </p:nvPr>
        </p:nvSpPr>
        <p:spPr>
          <a:xfrm>
            <a:off x="6629400" y="620713"/>
            <a:ext cx="2133600" cy="228600"/>
          </a:xfrm>
        </p:spPr>
        <p:txBody>
          <a:bodyPr/>
          <a:lstStyle>
            <a:lvl1pPr algn="r">
              <a:defRPr sz="1200">
                <a:solidFill>
                  <a:schemeClr val="tx1">
                    <a:tint val="75000"/>
                  </a:schemeClr>
                </a:solidFill>
              </a:defRPr>
            </a:lvl1pPr>
          </a:lstStyle>
          <a:p>
            <a:pPr>
              <a:defRPr/>
            </a:pPr>
            <a:fld id="{C7BA04B3-FC85-4E53-8E51-4137181CDF9A}" type="datetime1">
              <a:rPr lang="en-US"/>
              <a:pPr>
                <a:defRPr/>
              </a:pPr>
              <a:t>4/6/2016</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36E895F3-889D-456F-9525-B8F4896B399C}" type="slidenum">
              <a:rPr lang="en-US"/>
              <a:pPr>
                <a:defRPr/>
              </a:pPr>
              <a:t>‹#›</a:t>
            </a:fld>
            <a:endParaRPr lang="en-US"/>
          </a:p>
        </p:txBody>
      </p:sp>
      <p:sp>
        <p:nvSpPr>
          <p:cNvPr id="1027" name="Text Placeholder 6"/>
          <p:cNvSpPr>
            <a:spLocks noGrp="1"/>
          </p:cNvSpPr>
          <p:nvPr>
            <p:ph type="body" idx="1"/>
          </p:nvPr>
        </p:nvSpPr>
        <p:spPr bwMode="auto">
          <a:xfrm>
            <a:off x="685800" y="2362200"/>
            <a:ext cx="8001000" cy="3763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629400" y="609600"/>
            <a:ext cx="2133600" cy="22860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BCFDE6B-8A1C-44EC-9168-05BC694D7F8A}" type="datetime1">
              <a:rPr lang="en-US"/>
              <a:pPr>
                <a:defRPr/>
              </a:pPr>
              <a:t>4/6/2016</a:t>
            </a:fld>
            <a:endParaRPr lang="en-US" dirty="0"/>
          </a:p>
        </p:txBody>
      </p:sp>
      <p:sp>
        <p:nvSpPr>
          <p:cNvPr id="1029" name="Title Placeholder 10"/>
          <p:cNvSpPr>
            <a:spLocks noGrp="1"/>
          </p:cNvSpPr>
          <p:nvPr>
            <p:ph type="title"/>
          </p:nvPr>
        </p:nvSpPr>
        <p:spPr bwMode="auto">
          <a:xfrm>
            <a:off x="1022350" y="1747838"/>
            <a:ext cx="76962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sldNum="0" hdr="0" ftr="0"/>
  <p:txStyles>
    <p:titleStyle>
      <a:lvl1pPr algn="l" defTabSz="457200" rtl="0" fontAlgn="base">
        <a:spcBef>
          <a:spcPct val="0"/>
        </a:spcBef>
        <a:spcAft>
          <a:spcPct val="0"/>
        </a:spcAft>
        <a:defRPr lang="en-US" sz="3200" b="1" kern="1200" cap="all" dirty="0">
          <a:solidFill>
            <a:srgbClr val="CC0000"/>
          </a:solidFill>
          <a:latin typeface="+mn-lt"/>
          <a:ea typeface="ＭＳ Ｐゴシック" charset="-128"/>
          <a:cs typeface="ＭＳ Ｐゴシック" charset="-128"/>
        </a:defRPr>
      </a:lvl1pPr>
      <a:lvl2pPr algn="l" defTabSz="457200" rtl="0" fontAlgn="base">
        <a:spcBef>
          <a:spcPct val="0"/>
        </a:spcBef>
        <a:spcAft>
          <a:spcPct val="0"/>
        </a:spcAft>
        <a:defRPr sz="3200" b="1">
          <a:solidFill>
            <a:srgbClr val="CC0000"/>
          </a:solidFill>
          <a:latin typeface="Arial" charset="0"/>
          <a:ea typeface="ＭＳ Ｐゴシック" charset="-128"/>
          <a:cs typeface="ＭＳ Ｐゴシック" charset="-128"/>
        </a:defRPr>
      </a:lvl2pPr>
      <a:lvl3pPr algn="l" defTabSz="457200" rtl="0" fontAlgn="base">
        <a:spcBef>
          <a:spcPct val="0"/>
        </a:spcBef>
        <a:spcAft>
          <a:spcPct val="0"/>
        </a:spcAft>
        <a:defRPr sz="3200" b="1">
          <a:solidFill>
            <a:srgbClr val="CC0000"/>
          </a:solidFill>
          <a:latin typeface="Arial" charset="0"/>
          <a:ea typeface="ＭＳ Ｐゴシック" charset="-128"/>
          <a:cs typeface="ＭＳ Ｐゴシック" charset="-128"/>
        </a:defRPr>
      </a:lvl3pPr>
      <a:lvl4pPr algn="l" defTabSz="457200" rtl="0" fontAlgn="base">
        <a:spcBef>
          <a:spcPct val="0"/>
        </a:spcBef>
        <a:spcAft>
          <a:spcPct val="0"/>
        </a:spcAft>
        <a:defRPr sz="3200" b="1">
          <a:solidFill>
            <a:srgbClr val="CC0000"/>
          </a:solidFill>
          <a:latin typeface="Arial" charset="0"/>
          <a:ea typeface="ＭＳ Ｐゴシック" charset="-128"/>
          <a:cs typeface="ＭＳ Ｐゴシック" charset="-128"/>
        </a:defRPr>
      </a:lvl4pPr>
      <a:lvl5pPr algn="l" defTabSz="457200" rtl="0" fontAlgn="base">
        <a:spcBef>
          <a:spcPct val="0"/>
        </a:spcBef>
        <a:spcAft>
          <a:spcPct val="0"/>
        </a:spcAft>
        <a:defRPr sz="3200" b="1">
          <a:solidFill>
            <a:srgbClr val="CC0000"/>
          </a:solidFill>
          <a:latin typeface="Arial" charset="0"/>
          <a:ea typeface="ＭＳ Ｐゴシック" charset="-128"/>
          <a:cs typeface="ＭＳ Ｐゴシック" charset="-128"/>
        </a:defRPr>
      </a:lvl5pPr>
      <a:lvl6pPr marL="457200" algn="r" defTabSz="457200" rtl="0" eaLnBrk="1" fontAlgn="base" hangingPunct="1">
        <a:spcBef>
          <a:spcPct val="0"/>
        </a:spcBef>
        <a:spcAft>
          <a:spcPct val="0"/>
        </a:spcAft>
        <a:defRPr sz="1600" b="1">
          <a:solidFill>
            <a:schemeClr val="tx1"/>
          </a:solidFill>
          <a:latin typeface="Arial" charset="0"/>
          <a:ea typeface="ＭＳ Ｐゴシック" charset="-128"/>
          <a:cs typeface="ＭＳ Ｐゴシック" charset="-128"/>
        </a:defRPr>
      </a:lvl6pPr>
      <a:lvl7pPr marL="914400" algn="r" defTabSz="457200" rtl="0" eaLnBrk="1" fontAlgn="base" hangingPunct="1">
        <a:spcBef>
          <a:spcPct val="0"/>
        </a:spcBef>
        <a:spcAft>
          <a:spcPct val="0"/>
        </a:spcAft>
        <a:defRPr sz="1600" b="1">
          <a:solidFill>
            <a:schemeClr val="tx1"/>
          </a:solidFill>
          <a:latin typeface="Arial" charset="0"/>
          <a:ea typeface="ＭＳ Ｐゴシック" charset="-128"/>
          <a:cs typeface="ＭＳ Ｐゴシック" charset="-128"/>
        </a:defRPr>
      </a:lvl7pPr>
      <a:lvl8pPr marL="1371600" algn="r" defTabSz="457200" rtl="0" eaLnBrk="1" fontAlgn="base" hangingPunct="1">
        <a:spcBef>
          <a:spcPct val="0"/>
        </a:spcBef>
        <a:spcAft>
          <a:spcPct val="0"/>
        </a:spcAft>
        <a:defRPr sz="1600" b="1">
          <a:solidFill>
            <a:schemeClr val="tx1"/>
          </a:solidFill>
          <a:latin typeface="Arial" charset="0"/>
          <a:ea typeface="ＭＳ Ｐゴシック" charset="-128"/>
          <a:cs typeface="ＭＳ Ｐゴシック" charset="-128"/>
        </a:defRPr>
      </a:lvl8pPr>
      <a:lvl9pPr marL="1828800" algn="r" defTabSz="457200" rtl="0" eaLnBrk="1" fontAlgn="base" hangingPunct="1">
        <a:spcBef>
          <a:spcPct val="0"/>
        </a:spcBef>
        <a:spcAft>
          <a:spcPct val="0"/>
        </a:spcAft>
        <a:defRPr sz="1600" b="1">
          <a:solidFill>
            <a:schemeClr val="tx1"/>
          </a:solidFill>
          <a:latin typeface="Arial" charset="0"/>
          <a:ea typeface="ＭＳ Ｐゴシック" charset="-128"/>
          <a:cs typeface="ＭＳ Ｐゴシック" charset="-128"/>
        </a:defRPr>
      </a:lvl9pPr>
    </p:titleStyle>
    <p:bodyStyle>
      <a:lvl1pPr marL="342900" indent="-342900" algn="l" defTabSz="457200" rtl="0" fontAlgn="base">
        <a:spcBef>
          <a:spcPct val="20000"/>
        </a:spcBef>
        <a:spcAft>
          <a:spcPct val="0"/>
        </a:spcAft>
        <a:buClr>
          <a:srgbClr val="CC0000"/>
        </a:buClr>
        <a:buFont typeface="Arial" charset="0"/>
        <a:buChar char="•"/>
        <a:defRPr sz="28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Clr>
          <a:srgbClr val="CC0000"/>
        </a:buClr>
        <a:buFont typeface="Arial" charset="0"/>
        <a:buChar char="–"/>
        <a:defRPr sz="24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78097" y="1981200"/>
            <a:ext cx="7616825" cy="439688"/>
          </a:xfrm>
        </p:spPr>
        <p:txBody>
          <a:bodyPr/>
          <a:lstStyle/>
          <a:p>
            <a:pPr>
              <a:defRPr/>
            </a:pPr>
            <a:r>
              <a:rPr lang="en-IE" dirty="0" smtClean="0"/>
              <a:t>Migration </a:t>
            </a:r>
            <a:r>
              <a:rPr lang="en-IE" dirty="0"/>
              <a:t>crisis</a:t>
            </a:r>
          </a:p>
          <a:p>
            <a:pPr>
              <a:defRPr/>
            </a:pPr>
            <a:endParaRPr lang="en-IE" dirty="0" smtClean="0"/>
          </a:p>
        </p:txBody>
      </p:sp>
      <p:sp>
        <p:nvSpPr>
          <p:cNvPr id="3" name="Text Placeholder 2"/>
          <p:cNvSpPr>
            <a:spLocks noGrp="1"/>
          </p:cNvSpPr>
          <p:nvPr>
            <p:ph type="body" sz="quarter" idx="14"/>
          </p:nvPr>
        </p:nvSpPr>
        <p:spPr>
          <a:xfrm>
            <a:off x="1083568" y="3140968"/>
            <a:ext cx="7616825" cy="609600"/>
          </a:xfrm>
        </p:spPr>
        <p:txBody>
          <a:bodyPr/>
          <a:lstStyle/>
          <a:p>
            <a:pPr>
              <a:defRPr/>
            </a:pPr>
            <a:r>
              <a:rPr lang="en-IE" sz="2800" b="1" dirty="0" smtClean="0"/>
              <a:t>Irish Red Cross Response</a:t>
            </a:r>
          </a:p>
          <a:p>
            <a:pPr>
              <a:defRPr/>
            </a:pPr>
            <a:endParaRPr lang="en-IE" sz="2800" b="1" dirty="0"/>
          </a:p>
          <a:p>
            <a:pPr>
              <a:defRPr/>
            </a:pPr>
            <a:endParaRPr lang="en-IE" sz="2800" b="1" dirty="0" smtClean="0"/>
          </a:p>
          <a:p>
            <a:pPr>
              <a:buFont typeface="Arial" panose="020B0604020202020204" pitchFamily="34" charset="0"/>
              <a:buChar char="•"/>
              <a:defRPr/>
            </a:pPr>
            <a:r>
              <a:rPr lang="en-IE" sz="2400" b="1" dirty="0" smtClean="0"/>
              <a:t>Register of Pledges </a:t>
            </a:r>
          </a:p>
          <a:p>
            <a:pPr>
              <a:buFont typeface="Arial" panose="020B0604020202020204" pitchFamily="34" charset="0"/>
              <a:buChar char="•"/>
              <a:defRPr/>
            </a:pPr>
            <a:r>
              <a:rPr lang="en-IE" sz="2400" b="1" dirty="0" smtClean="0"/>
              <a:t>Accommodation Verification</a:t>
            </a:r>
          </a:p>
          <a:p>
            <a:pPr>
              <a:defRPr/>
            </a:pPr>
            <a:r>
              <a:rPr lang="en-IE" sz="1400" b="1" dirty="0" smtClean="0"/>
              <a:t>	</a:t>
            </a:r>
          </a:p>
          <a:p>
            <a:pPr>
              <a:defRPr/>
            </a:pPr>
            <a:r>
              <a:rPr lang="en-IE" sz="1400" b="1" dirty="0"/>
              <a:t>	</a:t>
            </a:r>
            <a:r>
              <a:rPr lang="en-IE" sz="1400" b="1" dirty="0" smtClean="0"/>
              <a:t>April 2016 </a:t>
            </a:r>
            <a:endParaRPr lang="en-IE" sz="1400" dirty="0"/>
          </a:p>
          <a:p>
            <a:pPr>
              <a:defRPr/>
            </a:pP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5334000" cy="609600"/>
          </a:xfrm>
        </p:spPr>
        <p:txBody>
          <a:bodyPr/>
          <a:lstStyle/>
          <a:p>
            <a:pPr>
              <a:defRPr/>
            </a:pPr>
            <a:r>
              <a:rPr lang="en-IE" dirty="0" smtClean="0"/>
              <a:t>Ireland’s response</a:t>
            </a:r>
            <a:endParaRPr lang="en-IE" dirty="0"/>
          </a:p>
          <a:p>
            <a:pPr>
              <a:defRPr/>
            </a:pPr>
            <a:endParaRPr lang="en-US" dirty="0"/>
          </a:p>
        </p:txBody>
      </p:sp>
      <p:sp>
        <p:nvSpPr>
          <p:cNvPr id="3" name="Text Placeholder 2"/>
          <p:cNvSpPr>
            <a:spLocks noGrp="1"/>
          </p:cNvSpPr>
          <p:nvPr>
            <p:ph type="body" sz="quarter" idx="16"/>
          </p:nvPr>
        </p:nvSpPr>
        <p:spPr>
          <a:xfrm>
            <a:off x="1066800" y="2209800"/>
            <a:ext cx="7505700" cy="4531568"/>
          </a:xfrm>
        </p:spPr>
        <p:txBody>
          <a:bodyPr/>
          <a:lstStyle/>
          <a:p>
            <a:pPr>
              <a:buFont typeface="Arial" panose="020B0604020202020204" pitchFamily="34" charset="0"/>
              <a:buChar char="•"/>
            </a:pPr>
            <a:r>
              <a:rPr lang="en-IE" sz="2400" dirty="0" smtClean="0"/>
              <a:t>A family unit of 10 have arrived in Ireland, it is likely that people will arrive in Ireland over the next few months. They </a:t>
            </a:r>
            <a:r>
              <a:rPr lang="en-IE" sz="2400" dirty="0"/>
              <a:t>will not be joining our </a:t>
            </a:r>
            <a:r>
              <a:rPr lang="en-IE" sz="2400" dirty="0" smtClean="0"/>
              <a:t>communities for </a:t>
            </a:r>
            <a:r>
              <a:rPr lang="en-IE" sz="2400" dirty="0"/>
              <a:t>some </a:t>
            </a:r>
            <a:r>
              <a:rPr lang="en-IE" sz="2400" dirty="0" smtClean="0"/>
              <a:t>months. </a:t>
            </a:r>
          </a:p>
          <a:p>
            <a:pPr>
              <a:buFont typeface="Arial" panose="020B0604020202020204" pitchFamily="34" charset="0"/>
              <a:buChar char="•"/>
            </a:pPr>
            <a:r>
              <a:rPr lang="en-IE" sz="2400" dirty="0"/>
              <a:t>Irish officials </a:t>
            </a:r>
            <a:r>
              <a:rPr lang="en-IE" sz="2400" dirty="0" smtClean="0"/>
              <a:t>have been </a:t>
            </a:r>
            <a:r>
              <a:rPr lang="en-IE" sz="2400" dirty="0"/>
              <a:t>sent as advanced parties to carry out pre-screening of asylum applicants </a:t>
            </a:r>
            <a:endParaRPr lang="en-IE" sz="2400" dirty="0" smtClean="0"/>
          </a:p>
          <a:p>
            <a:pPr>
              <a:buFont typeface="Arial" panose="020B0604020202020204" pitchFamily="34" charset="0"/>
              <a:buChar char="•"/>
            </a:pPr>
            <a:r>
              <a:rPr lang="en-IE" sz="2400" dirty="0" smtClean="0"/>
              <a:t>Refugee status to be determined </a:t>
            </a:r>
            <a:r>
              <a:rPr lang="en-IE" sz="2400" dirty="0"/>
              <a:t>within 8-12 weeks in most </a:t>
            </a:r>
            <a:r>
              <a:rPr lang="en-IE" sz="2400" dirty="0" smtClean="0"/>
              <a:t>cases, with their claim heard in Ireland</a:t>
            </a:r>
            <a:endParaRPr lang="en-IE" sz="24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04709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6385520" cy="609600"/>
          </a:xfrm>
        </p:spPr>
        <p:txBody>
          <a:bodyPr/>
          <a:lstStyle/>
          <a:p>
            <a:pPr>
              <a:defRPr/>
            </a:pPr>
            <a:r>
              <a:rPr lang="en-IE" dirty="0" smtClean="0"/>
              <a:t>Role of Irish </a:t>
            </a:r>
            <a:r>
              <a:rPr lang="en-IE" dirty="0"/>
              <a:t>Red Cross </a:t>
            </a:r>
          </a:p>
          <a:p>
            <a:pPr>
              <a:defRPr/>
            </a:pPr>
            <a:endParaRPr lang="en-US" dirty="0"/>
          </a:p>
        </p:txBody>
      </p:sp>
      <p:sp>
        <p:nvSpPr>
          <p:cNvPr id="3" name="Text Placeholder 2"/>
          <p:cNvSpPr>
            <a:spLocks noGrp="1"/>
          </p:cNvSpPr>
          <p:nvPr>
            <p:ph type="body" sz="quarter" idx="16"/>
          </p:nvPr>
        </p:nvSpPr>
        <p:spPr>
          <a:xfrm>
            <a:off x="1066800" y="2209800"/>
            <a:ext cx="7505700" cy="4531568"/>
          </a:xfrm>
        </p:spPr>
        <p:txBody>
          <a:bodyPr/>
          <a:lstStyle/>
          <a:p>
            <a:pPr>
              <a:buFont typeface="Arial" panose="020B0604020202020204" pitchFamily="34" charset="0"/>
              <a:buChar char="•"/>
            </a:pPr>
            <a:r>
              <a:rPr lang="en-IE" sz="2400" dirty="0" smtClean="0"/>
              <a:t>Appointed </a:t>
            </a:r>
            <a:r>
              <a:rPr lang="en-IE" sz="2400" dirty="0"/>
              <a:t>by Government to the Irish Refugee Protection Programme </a:t>
            </a:r>
            <a:r>
              <a:rPr lang="en-IE" sz="2400" dirty="0" smtClean="0"/>
              <a:t>Taskforce</a:t>
            </a:r>
            <a:endParaRPr lang="en-IE" sz="2400" dirty="0"/>
          </a:p>
          <a:p>
            <a:pPr>
              <a:buFont typeface="Arial" panose="020B0604020202020204" pitchFamily="34" charset="0"/>
              <a:buChar char="•"/>
            </a:pPr>
            <a:r>
              <a:rPr lang="en-IE" sz="2400" dirty="0"/>
              <a:t>Role </a:t>
            </a:r>
            <a:r>
              <a:rPr lang="en-IE" sz="2400" dirty="0" smtClean="0"/>
              <a:t>is two-fold:</a:t>
            </a:r>
            <a:endParaRPr lang="en-IE" sz="2400" dirty="0"/>
          </a:p>
          <a:p>
            <a:pPr marL="914400" lvl="1" indent="-457200">
              <a:buFont typeface="+mj-lt"/>
              <a:buAutoNum type="arabicPeriod"/>
            </a:pPr>
            <a:r>
              <a:rPr lang="en-IE" sz="2200" dirty="0" smtClean="0"/>
              <a:t>coordinate </a:t>
            </a:r>
            <a:r>
              <a:rPr lang="en-IE" sz="2200" b="1" dirty="0"/>
              <a:t>pledges of public solidarity </a:t>
            </a:r>
            <a:r>
              <a:rPr lang="en-IE" sz="2200" dirty="0"/>
              <a:t>and provide the Government with </a:t>
            </a:r>
            <a:r>
              <a:rPr lang="en-IE" sz="2200" b="1" dirty="0" smtClean="0"/>
              <a:t>analysis </a:t>
            </a:r>
          </a:p>
          <a:p>
            <a:pPr marL="914400" lvl="1" indent="-457200">
              <a:buFont typeface="+mj-lt"/>
              <a:buAutoNum type="arabicPeriod"/>
            </a:pPr>
            <a:r>
              <a:rPr lang="en-IE" sz="2200" dirty="0" smtClean="0"/>
              <a:t>at </a:t>
            </a:r>
            <a:r>
              <a:rPr lang="en-IE" sz="2200" dirty="0"/>
              <a:t>a later stage, support the </a:t>
            </a:r>
            <a:r>
              <a:rPr lang="en-IE" sz="2200" b="1" dirty="0"/>
              <a:t>integration of refugees </a:t>
            </a:r>
            <a:r>
              <a:rPr lang="en-IE" sz="2200" dirty="0"/>
              <a:t>as they join our </a:t>
            </a:r>
            <a:r>
              <a:rPr lang="en-IE" sz="2200" dirty="0" smtClean="0"/>
              <a:t>communities</a:t>
            </a:r>
          </a:p>
          <a:p>
            <a:pPr marL="342900" lvl="1" indent="-342900">
              <a:buFont typeface="Arial" panose="020B0604020202020204" pitchFamily="34" charset="0"/>
              <a:buChar char="•"/>
            </a:pPr>
            <a:r>
              <a:rPr lang="en-IE" dirty="0" smtClean="0">
                <a:solidFill>
                  <a:schemeClr val="tx1">
                    <a:lumMod val="95000"/>
                    <a:lumOff val="5000"/>
                  </a:schemeClr>
                </a:solidFill>
                <a:cs typeface="ＭＳ Ｐゴシック" charset="-128"/>
              </a:rPr>
              <a:t>Cooperation and discussion </a:t>
            </a:r>
            <a:r>
              <a:rPr lang="en-IE" dirty="0">
                <a:solidFill>
                  <a:schemeClr val="tx1">
                    <a:lumMod val="95000"/>
                    <a:lumOff val="5000"/>
                  </a:schemeClr>
                </a:solidFill>
                <a:cs typeface="ＭＳ Ｐゴシック" charset="-128"/>
              </a:rPr>
              <a:t>with civil society and Government about the wider aspect of our role on the IRPP</a:t>
            </a:r>
          </a:p>
          <a:p>
            <a:pPr marL="457200" lvl="1" indent="0">
              <a:buNone/>
            </a:pPr>
            <a:endParaRPr lang="en-IE" sz="2200" dirty="0" smtClean="0"/>
          </a:p>
        </p:txBody>
      </p:sp>
    </p:spTree>
    <p:extLst>
      <p:ext uri="{BB962C8B-B14F-4D97-AF65-F5344CB8AC3E}">
        <p14:creationId xmlns:p14="http://schemas.microsoft.com/office/powerpoint/2010/main" val="228900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6961584" cy="609600"/>
          </a:xfrm>
        </p:spPr>
        <p:txBody>
          <a:bodyPr/>
          <a:lstStyle/>
          <a:p>
            <a:pPr>
              <a:defRPr/>
            </a:pPr>
            <a:r>
              <a:rPr lang="en-IE" dirty="0" smtClean="0"/>
              <a:t>Role </a:t>
            </a:r>
            <a:r>
              <a:rPr lang="en-IE" dirty="0"/>
              <a:t>of Irish Red Cross </a:t>
            </a:r>
          </a:p>
          <a:p>
            <a:pPr>
              <a:defRPr/>
            </a:pPr>
            <a:endParaRPr lang="en-US" dirty="0"/>
          </a:p>
        </p:txBody>
      </p:sp>
      <p:sp>
        <p:nvSpPr>
          <p:cNvPr id="3" name="Text Placeholder 2"/>
          <p:cNvSpPr>
            <a:spLocks noGrp="1"/>
          </p:cNvSpPr>
          <p:nvPr>
            <p:ph type="body" sz="quarter" idx="16"/>
          </p:nvPr>
        </p:nvSpPr>
        <p:spPr>
          <a:xfrm>
            <a:off x="1066800" y="2209800"/>
            <a:ext cx="7505700" cy="4531568"/>
          </a:xfrm>
        </p:spPr>
        <p:txBody>
          <a:bodyPr/>
          <a:lstStyle/>
          <a:p>
            <a:pPr lvl="0">
              <a:buFont typeface="Arial" panose="020B0604020202020204" pitchFamily="34" charset="0"/>
              <a:buChar char="•"/>
            </a:pPr>
            <a:r>
              <a:rPr lang="en-IE" sz="2400" dirty="0" smtClean="0"/>
              <a:t>Basic </a:t>
            </a:r>
            <a:r>
              <a:rPr lang="en-IE" sz="2400" dirty="0"/>
              <a:t>needs are </a:t>
            </a:r>
            <a:r>
              <a:rPr lang="en-IE" sz="2400" dirty="0" smtClean="0"/>
              <a:t>met with hygiene/welcome kits provided </a:t>
            </a:r>
          </a:p>
          <a:p>
            <a:pPr lvl="1">
              <a:buFont typeface="Arial" panose="020B0604020202020204" pitchFamily="34" charset="0"/>
              <a:buChar char="•"/>
            </a:pPr>
            <a:r>
              <a:rPr lang="en-IE" sz="2200" dirty="0" smtClean="0"/>
              <a:t>access </a:t>
            </a:r>
            <a:r>
              <a:rPr lang="en-IE" sz="2200" dirty="0"/>
              <a:t>to basic commodities, </a:t>
            </a:r>
            <a:r>
              <a:rPr lang="en-IE" sz="2200" dirty="0" smtClean="0"/>
              <a:t>food and hygiene </a:t>
            </a:r>
            <a:r>
              <a:rPr lang="en-IE" sz="2200" dirty="0"/>
              <a:t>materials and winter </a:t>
            </a:r>
            <a:r>
              <a:rPr lang="en-IE" sz="2200" dirty="0" smtClean="0"/>
              <a:t>clothes</a:t>
            </a:r>
            <a:endParaRPr lang="en-US" sz="2200" dirty="0"/>
          </a:p>
          <a:p>
            <a:pPr>
              <a:buFont typeface="Arial" panose="020B0604020202020204" pitchFamily="34" charset="0"/>
              <a:buChar char="•"/>
            </a:pPr>
            <a:r>
              <a:rPr lang="en-IE" sz="2400" dirty="0"/>
              <a:t>Restoring Family Links (RFL) service is in place which restores and maintains contact between families separated by conflict, political upheaval, disaster or migration. </a:t>
            </a:r>
          </a:p>
          <a:p>
            <a:pPr marL="0" indent="0"/>
            <a:endParaRPr lang="en-US" dirty="0"/>
          </a:p>
        </p:txBody>
      </p:sp>
    </p:spTree>
    <p:extLst>
      <p:ext uri="{BB962C8B-B14F-4D97-AF65-F5344CB8AC3E}">
        <p14:creationId xmlns:p14="http://schemas.microsoft.com/office/powerpoint/2010/main" val="210361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0"/>
          </p:nvPr>
        </p:nvSpPr>
        <p:spPr/>
        <p:txBody>
          <a:bodyPr/>
          <a:lstStyle/>
          <a:p>
            <a:pPr>
              <a:defRP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005798"/>
            <a:ext cx="6985968" cy="3855899"/>
          </a:xfrm>
          <a:prstGeom prst="rect">
            <a:avLst/>
          </a:prstGeom>
        </p:spPr>
      </p:pic>
    </p:spTree>
    <p:extLst>
      <p:ext uri="{BB962C8B-B14F-4D97-AF65-F5344CB8AC3E}">
        <p14:creationId xmlns:p14="http://schemas.microsoft.com/office/powerpoint/2010/main" val="1840339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6817568" cy="609600"/>
          </a:xfrm>
        </p:spPr>
        <p:txBody>
          <a:bodyPr/>
          <a:lstStyle/>
          <a:p>
            <a:pPr>
              <a:defRPr/>
            </a:pPr>
            <a:r>
              <a:rPr lang="en-IE" dirty="0" smtClean="0"/>
              <a:t>REGISTER OF pledges  </a:t>
            </a:r>
            <a:endParaRPr lang="en-IE" dirty="0"/>
          </a:p>
          <a:p>
            <a:pPr>
              <a:defRPr/>
            </a:pPr>
            <a:endParaRPr lang="en-US" dirty="0"/>
          </a:p>
        </p:txBody>
      </p:sp>
      <p:sp>
        <p:nvSpPr>
          <p:cNvPr id="3" name="Text Placeholder 2"/>
          <p:cNvSpPr>
            <a:spLocks noGrp="1"/>
          </p:cNvSpPr>
          <p:nvPr>
            <p:ph type="body" sz="quarter" idx="16"/>
          </p:nvPr>
        </p:nvSpPr>
        <p:spPr>
          <a:xfrm>
            <a:off x="1066800" y="2209800"/>
            <a:ext cx="7505700" cy="4531568"/>
          </a:xfrm>
        </p:spPr>
        <p:txBody>
          <a:bodyPr/>
          <a:lstStyle/>
          <a:p>
            <a:pPr>
              <a:buFont typeface="Arial" panose="020B0604020202020204" pitchFamily="34" charset="0"/>
              <a:buChar char="•"/>
            </a:pPr>
            <a:endParaRPr lang="en-IE" dirty="0" smtClean="0"/>
          </a:p>
          <a:p>
            <a:pPr>
              <a:buFont typeface="Arial" panose="020B0604020202020204" pitchFamily="34" charset="0"/>
              <a:buChar char="•"/>
            </a:pPr>
            <a:endParaRPr lang="en-US" dirty="0"/>
          </a:p>
        </p:txBody>
      </p:sp>
      <p:sp>
        <p:nvSpPr>
          <p:cNvPr id="6" name="Date Placeholder 5"/>
          <p:cNvSpPr>
            <a:spLocks noGrp="1"/>
          </p:cNvSpPr>
          <p:nvPr>
            <p:ph type="dt" sz="quarter" idx="20"/>
          </p:nvPr>
        </p:nvSpPr>
        <p:spPr/>
        <p:txBody>
          <a:bodyPr/>
          <a:lstStyle/>
          <a:p>
            <a:pPr>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 y="2209800"/>
            <a:ext cx="8324850" cy="3639630"/>
          </a:xfrm>
          <a:prstGeom prst="rect">
            <a:avLst/>
          </a:prstGeom>
        </p:spPr>
      </p:pic>
    </p:spTree>
    <p:extLst>
      <p:ext uri="{BB962C8B-B14F-4D97-AF65-F5344CB8AC3E}">
        <p14:creationId xmlns:p14="http://schemas.microsoft.com/office/powerpoint/2010/main" val="1384104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1"/>
            <a:ext cx="7393632" cy="609599"/>
          </a:xfrm>
        </p:spPr>
        <p:txBody>
          <a:bodyPr/>
          <a:lstStyle/>
          <a:p>
            <a:r>
              <a:rPr lang="en-IE" dirty="0" smtClean="0"/>
              <a:t>Register of pledges</a:t>
            </a:r>
            <a:endParaRPr lang="en-IE" dirty="0"/>
          </a:p>
        </p:txBody>
      </p:sp>
      <p:sp>
        <p:nvSpPr>
          <p:cNvPr id="3" name="Text Placeholder 2"/>
          <p:cNvSpPr>
            <a:spLocks noGrp="1"/>
          </p:cNvSpPr>
          <p:nvPr>
            <p:ph type="body" sz="quarter" idx="16"/>
          </p:nvPr>
        </p:nvSpPr>
        <p:spPr>
          <a:xfrm>
            <a:off x="1066800" y="2209800"/>
            <a:ext cx="7537648" cy="3733800"/>
          </a:xfrm>
        </p:spPr>
        <p:txBody>
          <a:bodyPr/>
          <a:lstStyle/>
          <a:p>
            <a:endParaRPr lang="en-IE" dirty="0"/>
          </a:p>
        </p:txBody>
      </p:sp>
      <p:sp>
        <p:nvSpPr>
          <p:cNvPr id="6" name="Date Placeholder 5"/>
          <p:cNvSpPr>
            <a:spLocks noGrp="1"/>
          </p:cNvSpPr>
          <p:nvPr>
            <p:ph type="dt" sz="half" idx="20"/>
          </p:nvPr>
        </p:nvSpPr>
        <p:spPr/>
        <p:txBody>
          <a:bodyPr/>
          <a:lstStyle/>
          <a:p>
            <a:pPr>
              <a:defRPr/>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605215422"/>
              </p:ext>
            </p:extLst>
          </p:nvPr>
        </p:nvGraphicFramePr>
        <p:xfrm>
          <a:off x="539551" y="2209800"/>
          <a:ext cx="8223448" cy="3955503"/>
        </p:xfrm>
        <a:graphic>
          <a:graphicData uri="http://schemas.openxmlformats.org/drawingml/2006/table">
            <a:tbl>
              <a:tblPr firstRow="1" firstCol="1" bandRow="1">
                <a:tableStyleId>{B301B821-A1FF-4177-AEE7-76D212191A09}</a:tableStyleId>
              </a:tblPr>
              <a:tblGrid>
                <a:gridCol w="2740845"/>
                <a:gridCol w="2740845"/>
                <a:gridCol w="2741758"/>
              </a:tblGrid>
              <a:tr h="908047">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TOTAL PLEDGES</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782 received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Accommodation and Services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23728">
                <a:tc>
                  <a:txBody>
                    <a:bodyPr/>
                    <a:lstStyle/>
                    <a:p>
                      <a:pPr>
                        <a:lnSpc>
                          <a:spcPct val="107000"/>
                        </a:lnSpc>
                        <a:spcAft>
                          <a:spcPts val="0"/>
                        </a:spcAft>
                      </a:pPr>
                      <a:r>
                        <a:rPr lang="en-GB" sz="1400">
                          <a:effectLst/>
                        </a:rPr>
                        <a:t> </a:t>
                      </a:r>
                    </a:p>
                    <a:p>
                      <a:pPr>
                        <a:lnSpc>
                          <a:spcPct val="107000"/>
                        </a:lnSpc>
                        <a:spcAft>
                          <a:spcPts val="0"/>
                        </a:spcAft>
                      </a:pPr>
                      <a:r>
                        <a:rPr lang="en-GB" sz="1400">
                          <a:effectLst/>
                        </a:rPr>
                        <a:t>ACCOMMODATION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536 received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357 confirmed</a:t>
                      </a:r>
                    </a:p>
                    <a:p>
                      <a:pPr>
                        <a:lnSpc>
                          <a:spcPct val="107000"/>
                        </a:lnSpc>
                        <a:spcAft>
                          <a:spcPts val="0"/>
                        </a:spcAft>
                      </a:pPr>
                      <a:r>
                        <a:rPr lang="en-GB" sz="1400" dirty="0">
                          <a:effectLst/>
                        </a:rPr>
                        <a:t>53 Withdrawn</a:t>
                      </a:r>
                    </a:p>
                    <a:p>
                      <a:pPr>
                        <a:lnSpc>
                          <a:spcPct val="107000"/>
                        </a:lnSpc>
                        <a:spcAft>
                          <a:spcPts val="0"/>
                        </a:spcAft>
                      </a:pPr>
                      <a:r>
                        <a:rPr lang="en-GB" sz="1400" dirty="0">
                          <a:effectLst/>
                        </a:rPr>
                        <a:t>126 on hold</a:t>
                      </a:r>
                    </a:p>
                    <a:p>
                      <a:pPr>
                        <a:lnSpc>
                          <a:spcPct val="107000"/>
                        </a:lnSpc>
                        <a:spcAft>
                          <a:spcPts val="0"/>
                        </a:spcAft>
                      </a:pPr>
                      <a:r>
                        <a:rPr lang="en-GB" sz="1400" dirty="0">
                          <a:effectLst/>
                        </a:rPr>
                        <a:t>= 483 LIVE pledges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23728">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SERVICES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p>
                    <a:p>
                      <a:pPr>
                        <a:lnSpc>
                          <a:spcPct val="107000"/>
                        </a:lnSpc>
                        <a:spcAft>
                          <a:spcPts val="0"/>
                        </a:spcAft>
                      </a:pPr>
                      <a:r>
                        <a:rPr lang="en-GB" sz="1400">
                          <a:effectLst/>
                        </a:rPr>
                        <a:t>246 received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p>
                    <a:p>
                      <a:pPr>
                        <a:lnSpc>
                          <a:spcPct val="107000"/>
                        </a:lnSpc>
                        <a:spcAft>
                          <a:spcPts val="0"/>
                        </a:spcAft>
                      </a:pPr>
                      <a:r>
                        <a:rPr lang="en-GB" sz="1400" dirty="0">
                          <a:effectLst/>
                        </a:rPr>
                        <a:t>Education- 62</a:t>
                      </a:r>
                    </a:p>
                    <a:p>
                      <a:pPr>
                        <a:lnSpc>
                          <a:spcPct val="107000"/>
                        </a:lnSpc>
                        <a:spcAft>
                          <a:spcPts val="0"/>
                        </a:spcAft>
                      </a:pPr>
                      <a:r>
                        <a:rPr lang="en-GB" sz="1400" dirty="0">
                          <a:effectLst/>
                        </a:rPr>
                        <a:t>Health- 30</a:t>
                      </a:r>
                    </a:p>
                    <a:p>
                      <a:pPr>
                        <a:lnSpc>
                          <a:spcPct val="107000"/>
                        </a:lnSpc>
                        <a:spcAft>
                          <a:spcPts val="0"/>
                        </a:spcAft>
                      </a:pPr>
                      <a:r>
                        <a:rPr lang="en-GB" sz="1400" dirty="0">
                          <a:effectLst/>
                        </a:rPr>
                        <a:t>Social Support- 37</a:t>
                      </a:r>
                    </a:p>
                    <a:p>
                      <a:pPr>
                        <a:lnSpc>
                          <a:spcPct val="107000"/>
                        </a:lnSpc>
                        <a:spcAft>
                          <a:spcPts val="0"/>
                        </a:spcAft>
                      </a:pPr>
                      <a:r>
                        <a:rPr lang="en-GB" sz="1400" dirty="0">
                          <a:effectLst/>
                        </a:rPr>
                        <a:t>Other - 117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016277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1"/>
            <a:ext cx="7393632" cy="609599"/>
          </a:xfrm>
        </p:spPr>
        <p:txBody>
          <a:bodyPr/>
          <a:lstStyle/>
          <a:p>
            <a:r>
              <a:rPr lang="en-IE" dirty="0" smtClean="0"/>
              <a:t>Register of pledges</a:t>
            </a:r>
            <a:endParaRPr lang="en-IE" dirty="0"/>
          </a:p>
        </p:txBody>
      </p:sp>
      <p:sp>
        <p:nvSpPr>
          <p:cNvPr id="3" name="Text Placeholder 2"/>
          <p:cNvSpPr>
            <a:spLocks noGrp="1"/>
          </p:cNvSpPr>
          <p:nvPr>
            <p:ph type="body" sz="quarter" idx="16"/>
          </p:nvPr>
        </p:nvSpPr>
        <p:spPr>
          <a:xfrm>
            <a:off x="1066800" y="2209800"/>
            <a:ext cx="7537648" cy="3733800"/>
          </a:xfrm>
        </p:spPr>
        <p:txBody>
          <a:bodyPr/>
          <a:lstStyle/>
          <a:p>
            <a:endParaRPr lang="en-IE" dirty="0"/>
          </a:p>
        </p:txBody>
      </p:sp>
      <p:sp>
        <p:nvSpPr>
          <p:cNvPr id="6" name="Date Placeholder 5"/>
          <p:cNvSpPr>
            <a:spLocks noGrp="1"/>
          </p:cNvSpPr>
          <p:nvPr>
            <p:ph type="dt" sz="half" idx="20"/>
          </p:nvPr>
        </p:nvSpPr>
        <p:spPr/>
        <p:txBody>
          <a:bodyPr/>
          <a:lstStyle/>
          <a:p>
            <a:pPr>
              <a:defRPr/>
            </a:pPr>
            <a:endParaRPr lang="en-US" dirty="0"/>
          </a:p>
        </p:txBody>
      </p:sp>
      <p:graphicFrame>
        <p:nvGraphicFramePr>
          <p:cNvPr id="5" name="Chart 4"/>
          <p:cNvGraphicFramePr/>
          <p:nvPr>
            <p:extLst>
              <p:ext uri="{D42A27DB-BD31-4B8C-83A1-F6EECF244321}">
                <p14:modId xmlns:p14="http://schemas.microsoft.com/office/powerpoint/2010/main" val="1226473202"/>
              </p:ext>
            </p:extLst>
          </p:nvPr>
        </p:nvGraphicFramePr>
        <p:xfrm>
          <a:off x="827584" y="2209801"/>
          <a:ext cx="7935416" cy="3883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2284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2030" y="1600201"/>
            <a:ext cx="7393632" cy="609599"/>
          </a:xfrm>
        </p:spPr>
        <p:txBody>
          <a:bodyPr/>
          <a:lstStyle/>
          <a:p>
            <a:r>
              <a:rPr lang="en-IE" dirty="0" smtClean="0"/>
              <a:t>Register of pledges</a:t>
            </a:r>
            <a:endParaRPr lang="en-IE" dirty="0"/>
          </a:p>
        </p:txBody>
      </p:sp>
      <p:sp>
        <p:nvSpPr>
          <p:cNvPr id="3" name="Text Placeholder 2"/>
          <p:cNvSpPr>
            <a:spLocks noGrp="1"/>
          </p:cNvSpPr>
          <p:nvPr>
            <p:ph type="body" sz="quarter" idx="16"/>
          </p:nvPr>
        </p:nvSpPr>
        <p:spPr>
          <a:xfrm>
            <a:off x="1066800" y="2209800"/>
            <a:ext cx="7537648" cy="3733800"/>
          </a:xfrm>
        </p:spPr>
        <p:txBody>
          <a:bodyPr/>
          <a:lstStyle/>
          <a:p>
            <a:endParaRPr lang="en-IE" dirty="0"/>
          </a:p>
        </p:txBody>
      </p:sp>
      <p:sp>
        <p:nvSpPr>
          <p:cNvPr id="6" name="Date Placeholder 5"/>
          <p:cNvSpPr>
            <a:spLocks noGrp="1"/>
          </p:cNvSpPr>
          <p:nvPr>
            <p:ph type="dt" sz="half" idx="20"/>
          </p:nvPr>
        </p:nvSpPr>
        <p:spPr/>
        <p:txBody>
          <a:bodyPr/>
          <a:lstStyle/>
          <a:p>
            <a:pPr>
              <a:defRPr/>
            </a:pPr>
            <a:endParaRPr lang="en-US" dirty="0"/>
          </a:p>
        </p:txBody>
      </p:sp>
      <p:graphicFrame>
        <p:nvGraphicFramePr>
          <p:cNvPr id="5" name="Chart 4"/>
          <p:cNvGraphicFramePr/>
          <p:nvPr>
            <p:extLst>
              <p:ext uri="{D42A27DB-BD31-4B8C-83A1-F6EECF244321}">
                <p14:modId xmlns:p14="http://schemas.microsoft.com/office/powerpoint/2010/main" val="444140625"/>
              </p:ext>
            </p:extLst>
          </p:nvPr>
        </p:nvGraphicFramePr>
        <p:xfrm>
          <a:off x="1103914" y="2209800"/>
          <a:ext cx="7356518"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7762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1"/>
            <a:ext cx="7393632" cy="609599"/>
          </a:xfrm>
        </p:spPr>
        <p:txBody>
          <a:bodyPr/>
          <a:lstStyle/>
          <a:p>
            <a:r>
              <a:rPr lang="en-IE" dirty="0" smtClean="0"/>
              <a:t>Register of pledges</a:t>
            </a:r>
            <a:endParaRPr lang="en-IE" dirty="0"/>
          </a:p>
        </p:txBody>
      </p:sp>
      <p:sp>
        <p:nvSpPr>
          <p:cNvPr id="3" name="Text Placeholder 2"/>
          <p:cNvSpPr>
            <a:spLocks noGrp="1"/>
          </p:cNvSpPr>
          <p:nvPr>
            <p:ph type="body" sz="quarter" idx="16"/>
          </p:nvPr>
        </p:nvSpPr>
        <p:spPr>
          <a:xfrm>
            <a:off x="1066800" y="2209800"/>
            <a:ext cx="7537648" cy="3733800"/>
          </a:xfrm>
        </p:spPr>
        <p:txBody>
          <a:bodyPr/>
          <a:lstStyle/>
          <a:p>
            <a:endParaRPr lang="en-IE" dirty="0"/>
          </a:p>
        </p:txBody>
      </p:sp>
      <p:sp>
        <p:nvSpPr>
          <p:cNvPr id="6" name="Date Placeholder 5"/>
          <p:cNvSpPr>
            <a:spLocks noGrp="1"/>
          </p:cNvSpPr>
          <p:nvPr>
            <p:ph type="dt" sz="half" idx="20"/>
          </p:nvPr>
        </p:nvSpPr>
        <p:spPr/>
        <p:txBody>
          <a:bodyPr/>
          <a:lstStyle/>
          <a:p>
            <a:pPr>
              <a:defRPr/>
            </a:pPr>
            <a:endParaRPr lang="en-US" dirty="0"/>
          </a:p>
        </p:txBody>
      </p:sp>
      <p:graphicFrame>
        <p:nvGraphicFramePr>
          <p:cNvPr id="5" name="Chart 4"/>
          <p:cNvGraphicFramePr/>
          <p:nvPr>
            <p:extLst>
              <p:ext uri="{D42A27DB-BD31-4B8C-83A1-F6EECF244321}">
                <p14:modId xmlns:p14="http://schemas.microsoft.com/office/powerpoint/2010/main" val="1462951561"/>
              </p:ext>
            </p:extLst>
          </p:nvPr>
        </p:nvGraphicFramePr>
        <p:xfrm>
          <a:off x="770113" y="2209800"/>
          <a:ext cx="7992887" cy="3970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3667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55576" y="1484784"/>
            <a:ext cx="8136904" cy="725016"/>
          </a:xfrm>
        </p:spPr>
        <p:txBody>
          <a:bodyPr/>
          <a:lstStyle/>
          <a:p>
            <a:pPr>
              <a:defRPr/>
            </a:pPr>
            <a:r>
              <a:rPr lang="en-IE" dirty="0" smtClean="0"/>
              <a:t>Pledge verification programme</a:t>
            </a:r>
            <a:endParaRPr lang="en-US" dirty="0"/>
          </a:p>
        </p:txBody>
      </p:sp>
      <p:sp>
        <p:nvSpPr>
          <p:cNvPr id="3" name="Text Placeholder 2"/>
          <p:cNvSpPr>
            <a:spLocks noGrp="1"/>
          </p:cNvSpPr>
          <p:nvPr>
            <p:ph type="body" sz="quarter" idx="16"/>
          </p:nvPr>
        </p:nvSpPr>
        <p:spPr>
          <a:xfrm>
            <a:off x="899592" y="1988840"/>
            <a:ext cx="7992888" cy="4752528"/>
          </a:xfrm>
        </p:spPr>
        <p:txBody>
          <a:bodyPr/>
          <a:lstStyle/>
          <a:p>
            <a:pPr lvl="0"/>
            <a:r>
              <a:rPr lang="en-IE" sz="2400" dirty="0"/>
              <a:t> </a:t>
            </a:r>
          </a:p>
          <a:p>
            <a:endParaRPr lang="en-IE" sz="2400" dirty="0"/>
          </a:p>
          <a:p>
            <a:pPr>
              <a:buFont typeface="Arial" panose="020B0604020202020204" pitchFamily="34" charset="0"/>
              <a:buChar char="•"/>
            </a:pPr>
            <a:endParaRPr lang="en-US" sz="2200" dirty="0">
              <a:solidFill>
                <a:schemeClr val="tx1">
                  <a:lumMod val="95000"/>
                  <a:lumOff val="5000"/>
                </a:schemeClr>
              </a:solidFill>
              <a:cs typeface="ＭＳ Ｐゴシック" charset="-128"/>
            </a:endParaRPr>
          </a:p>
        </p:txBody>
      </p:sp>
      <p:sp>
        <p:nvSpPr>
          <p:cNvPr id="6" name="Date Placeholder 5"/>
          <p:cNvSpPr>
            <a:spLocks noGrp="1"/>
          </p:cNvSpPr>
          <p:nvPr>
            <p:ph type="dt" sz="quarter" idx="20"/>
          </p:nvPr>
        </p:nvSpPr>
        <p:spPr/>
        <p:txBody>
          <a:bodyPr/>
          <a:lstStyle/>
          <a:p>
            <a:pPr>
              <a:defRPr/>
            </a:pPr>
            <a:endParaRPr lang="en-US" dirty="0"/>
          </a:p>
        </p:txBody>
      </p:sp>
      <p:graphicFrame>
        <p:nvGraphicFramePr>
          <p:cNvPr id="4" name="Diagram 3"/>
          <p:cNvGraphicFramePr/>
          <p:nvPr>
            <p:extLst>
              <p:ext uri="{D42A27DB-BD31-4B8C-83A1-F6EECF244321}">
                <p14:modId xmlns:p14="http://schemas.microsoft.com/office/powerpoint/2010/main" val="2901069688"/>
              </p:ext>
            </p:extLst>
          </p:nvPr>
        </p:nvGraphicFramePr>
        <p:xfrm>
          <a:off x="899592" y="2016770"/>
          <a:ext cx="786340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0156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135001" y="1556792"/>
            <a:ext cx="7253423" cy="504056"/>
          </a:xfrm>
        </p:spPr>
        <p:txBody>
          <a:bodyPr/>
          <a:lstStyle/>
          <a:p>
            <a:pPr>
              <a:defRPr/>
            </a:pPr>
            <a:r>
              <a:rPr lang="en-US" dirty="0" smtClean="0"/>
              <a:t>Common Terms and phrases</a:t>
            </a:r>
            <a:endParaRPr lang="en-US" dirty="0"/>
          </a:p>
          <a:p>
            <a:pPr>
              <a:defRPr/>
            </a:pPr>
            <a:endParaRPr lang="en-US" dirty="0"/>
          </a:p>
        </p:txBody>
      </p:sp>
      <p:sp>
        <p:nvSpPr>
          <p:cNvPr id="6" name="Date Placeholder 5"/>
          <p:cNvSpPr>
            <a:spLocks noGrp="1"/>
          </p:cNvSpPr>
          <p:nvPr>
            <p:ph type="dt" sz="quarter" idx="20"/>
          </p:nvPr>
        </p:nvSpPr>
        <p:spPr/>
        <p:txBody>
          <a:bodyPr/>
          <a:lstStyle/>
          <a:p>
            <a:pPr>
              <a:defRPr/>
            </a:pPr>
            <a:endParaRPr lang="en-US" dirty="0"/>
          </a:p>
        </p:txBody>
      </p:sp>
      <p:sp>
        <p:nvSpPr>
          <p:cNvPr id="7" name="Oval 6"/>
          <p:cNvSpPr/>
          <p:nvPr/>
        </p:nvSpPr>
        <p:spPr>
          <a:xfrm>
            <a:off x="656508" y="2226568"/>
            <a:ext cx="1651345" cy="12247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Asylum Seeker</a:t>
            </a:r>
            <a:endParaRPr lang="en-IE" b="1" dirty="0"/>
          </a:p>
        </p:txBody>
      </p:sp>
      <p:sp>
        <p:nvSpPr>
          <p:cNvPr id="12" name="Oval 11"/>
          <p:cNvSpPr/>
          <p:nvPr/>
        </p:nvSpPr>
        <p:spPr>
          <a:xfrm>
            <a:off x="1979712" y="3451275"/>
            <a:ext cx="1766368" cy="12496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Refugee</a:t>
            </a:r>
            <a:endParaRPr lang="en-IE" b="1" dirty="0"/>
          </a:p>
        </p:txBody>
      </p:sp>
      <p:sp>
        <p:nvSpPr>
          <p:cNvPr id="13" name="Oval 12"/>
          <p:cNvSpPr/>
          <p:nvPr/>
        </p:nvSpPr>
        <p:spPr>
          <a:xfrm>
            <a:off x="656508" y="4931450"/>
            <a:ext cx="1651346" cy="11933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Migrant</a:t>
            </a:r>
            <a:endParaRPr lang="en-IE" b="1" dirty="0"/>
          </a:p>
        </p:txBody>
      </p:sp>
      <p:sp>
        <p:nvSpPr>
          <p:cNvPr id="14" name="Oval 13"/>
          <p:cNvSpPr/>
          <p:nvPr/>
        </p:nvSpPr>
        <p:spPr>
          <a:xfrm>
            <a:off x="3746080" y="2420889"/>
            <a:ext cx="2338088" cy="1461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Migration Crisis </a:t>
            </a:r>
          </a:p>
          <a:p>
            <a:pPr algn="ctr"/>
            <a:r>
              <a:rPr lang="en-IE" b="1" dirty="0" smtClean="0"/>
              <a:t>v Refugee Crisis </a:t>
            </a:r>
            <a:endParaRPr lang="en-IE" b="1" dirty="0"/>
          </a:p>
        </p:txBody>
      </p:sp>
      <p:sp>
        <p:nvSpPr>
          <p:cNvPr id="16" name="Oval 15"/>
          <p:cNvSpPr/>
          <p:nvPr/>
        </p:nvSpPr>
        <p:spPr>
          <a:xfrm>
            <a:off x="6516216" y="2226568"/>
            <a:ext cx="1929233" cy="12809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Relocation</a:t>
            </a:r>
            <a:endParaRPr lang="en-IE" b="1" dirty="0"/>
          </a:p>
        </p:txBody>
      </p:sp>
      <p:sp>
        <p:nvSpPr>
          <p:cNvPr id="17" name="Oval 16"/>
          <p:cNvSpPr/>
          <p:nvPr/>
        </p:nvSpPr>
        <p:spPr>
          <a:xfrm>
            <a:off x="3635897" y="4483441"/>
            <a:ext cx="2880319" cy="16903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Reception/ Accommodation Centre</a:t>
            </a:r>
            <a:endParaRPr lang="en-IE" b="1" dirty="0"/>
          </a:p>
        </p:txBody>
      </p:sp>
      <p:sp>
        <p:nvSpPr>
          <p:cNvPr id="18" name="Oval 17"/>
          <p:cNvSpPr/>
          <p:nvPr/>
        </p:nvSpPr>
        <p:spPr>
          <a:xfrm>
            <a:off x="6669015" y="4018494"/>
            <a:ext cx="2350487" cy="17325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E" b="1" dirty="0" smtClean="0"/>
              <a:t>Resettlement </a:t>
            </a:r>
            <a:endParaRPr lang="en-IE" b="1" dirty="0"/>
          </a:p>
        </p:txBody>
      </p:sp>
    </p:spTree>
    <p:extLst>
      <p:ext uri="{BB962C8B-B14F-4D97-AF65-F5344CB8AC3E}">
        <p14:creationId xmlns:p14="http://schemas.microsoft.com/office/powerpoint/2010/main" val="2563648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55576" y="1484784"/>
            <a:ext cx="8136904" cy="725016"/>
          </a:xfrm>
        </p:spPr>
        <p:txBody>
          <a:bodyPr/>
          <a:lstStyle/>
          <a:p>
            <a:pPr>
              <a:defRPr/>
            </a:pPr>
            <a:r>
              <a:rPr lang="en-IE" dirty="0" smtClean="0"/>
              <a:t>Pledge verification programme</a:t>
            </a:r>
            <a:endParaRPr lang="en-US" dirty="0"/>
          </a:p>
        </p:txBody>
      </p:sp>
      <p:sp>
        <p:nvSpPr>
          <p:cNvPr id="3" name="Text Placeholder 2"/>
          <p:cNvSpPr>
            <a:spLocks noGrp="1"/>
          </p:cNvSpPr>
          <p:nvPr>
            <p:ph type="body" sz="quarter" idx="16"/>
          </p:nvPr>
        </p:nvSpPr>
        <p:spPr>
          <a:xfrm>
            <a:off x="755576" y="1988840"/>
            <a:ext cx="8388424" cy="4752528"/>
          </a:xfrm>
        </p:spPr>
        <p:txBody>
          <a:bodyPr/>
          <a:lstStyle/>
          <a:p>
            <a:pPr marL="0" lvl="0" indent="0"/>
            <a:r>
              <a:rPr lang="en-IE" sz="2400" b="1" i="1" dirty="0" smtClean="0"/>
              <a:t>Guidelines:</a:t>
            </a:r>
            <a:endParaRPr lang="en-IE" sz="2400" b="1" i="1" dirty="0" smtClean="0"/>
          </a:p>
          <a:p>
            <a:pPr lvl="0">
              <a:buFont typeface="Arial" panose="020B0604020202020204" pitchFamily="34" charset="0"/>
              <a:buChar char="•"/>
            </a:pPr>
            <a:r>
              <a:rPr lang="en-IE" sz="2400" b="1" dirty="0" smtClean="0"/>
              <a:t>Good practice for two volunteers</a:t>
            </a:r>
            <a:r>
              <a:rPr lang="en-IE" sz="2400" dirty="0" smtClean="0"/>
              <a:t> to carry out each visit</a:t>
            </a:r>
          </a:p>
          <a:p>
            <a:pPr>
              <a:buFont typeface="Arial" panose="020B0604020202020204" pitchFamily="34" charset="0"/>
              <a:buChar char="•"/>
            </a:pPr>
            <a:r>
              <a:rPr lang="en-IE" sz="2400" b="1" dirty="0"/>
              <a:t>Observation</a:t>
            </a:r>
            <a:r>
              <a:rPr lang="en-IE" sz="2400" dirty="0"/>
              <a:t>: when/what/how</a:t>
            </a:r>
          </a:p>
          <a:p>
            <a:pPr lvl="0">
              <a:buFont typeface="Arial" panose="020B0604020202020204" pitchFamily="34" charset="0"/>
              <a:buChar char="•"/>
            </a:pPr>
            <a:r>
              <a:rPr lang="en-IE" sz="2400" b="1" dirty="0" smtClean="0"/>
              <a:t>Re-confirm</a:t>
            </a:r>
            <a:r>
              <a:rPr lang="en-IE" sz="2400" dirty="0" smtClean="0"/>
              <a:t> pledge</a:t>
            </a:r>
          </a:p>
          <a:p>
            <a:pPr lvl="0">
              <a:buFont typeface="Arial" panose="020B0604020202020204" pitchFamily="34" charset="0"/>
              <a:buChar char="•"/>
            </a:pPr>
            <a:r>
              <a:rPr lang="en-IE" sz="2400" b="1" dirty="0" smtClean="0"/>
              <a:t>Questions </a:t>
            </a:r>
            <a:r>
              <a:rPr lang="en-IE" sz="2400" dirty="0" smtClean="0"/>
              <a:t>on how pledge will operate</a:t>
            </a:r>
          </a:p>
          <a:p>
            <a:pPr lvl="1">
              <a:buFont typeface="Arial" panose="020B0604020202020204" pitchFamily="34" charset="0"/>
              <a:buChar char="•"/>
            </a:pPr>
            <a:r>
              <a:rPr lang="en-IE" sz="2200" i="1" dirty="0" smtClean="0"/>
              <a:t>Liability</a:t>
            </a:r>
            <a:r>
              <a:rPr lang="en-IE" sz="2200" dirty="0" smtClean="0"/>
              <a:t> (property tax/insurance)</a:t>
            </a:r>
          </a:p>
          <a:p>
            <a:pPr lvl="1">
              <a:buFont typeface="Arial" panose="020B0604020202020204" pitchFamily="34" charset="0"/>
              <a:buChar char="•"/>
            </a:pPr>
            <a:r>
              <a:rPr lang="en-IE" sz="2200" i="1" dirty="0" smtClean="0"/>
              <a:t>Dispute resolution</a:t>
            </a:r>
            <a:r>
              <a:rPr lang="en-IE" sz="2200" dirty="0" smtClean="0"/>
              <a:t>/ending pledge offer</a:t>
            </a:r>
          </a:p>
          <a:p>
            <a:pPr lvl="1">
              <a:buFont typeface="Arial" panose="020B0604020202020204" pitchFamily="34" charset="0"/>
              <a:buChar char="•"/>
            </a:pPr>
            <a:r>
              <a:rPr lang="en-IE" sz="2200" i="1" dirty="0" smtClean="0"/>
              <a:t>More information </a:t>
            </a:r>
            <a:r>
              <a:rPr lang="en-IE" sz="2200" dirty="0" smtClean="0"/>
              <a:t>on health/dietary/lifestyle requirements and/or preferences</a:t>
            </a:r>
          </a:p>
          <a:p>
            <a:pPr>
              <a:buFont typeface="Arial" panose="020B0604020202020204" pitchFamily="34" charset="0"/>
              <a:buChar char="•"/>
            </a:pPr>
            <a:r>
              <a:rPr lang="en-IE" sz="2400" b="1" dirty="0">
                <a:solidFill>
                  <a:schemeClr val="tx1">
                    <a:lumMod val="95000"/>
                    <a:lumOff val="5000"/>
                  </a:schemeClr>
                </a:solidFill>
                <a:cs typeface="ＭＳ Ｐゴシック" charset="-128"/>
              </a:rPr>
              <a:t>Questions </a:t>
            </a:r>
            <a:r>
              <a:rPr lang="en-IE" sz="2400" dirty="0" smtClean="0">
                <a:solidFill>
                  <a:schemeClr val="tx1">
                    <a:lumMod val="95000"/>
                    <a:lumOff val="5000"/>
                  </a:schemeClr>
                </a:solidFill>
                <a:cs typeface="ＭＳ Ｐゴシック" charset="-128"/>
              </a:rPr>
              <a:t>on</a:t>
            </a:r>
            <a:r>
              <a:rPr lang="en-IE" sz="2400" b="1" dirty="0" smtClean="0">
                <a:solidFill>
                  <a:schemeClr val="tx1">
                    <a:lumMod val="95000"/>
                    <a:lumOff val="5000"/>
                  </a:schemeClr>
                </a:solidFill>
                <a:cs typeface="ＭＳ Ｐゴシック" charset="-128"/>
              </a:rPr>
              <a:t> migration situation </a:t>
            </a:r>
            <a:r>
              <a:rPr lang="en-IE" sz="2400" dirty="0" smtClean="0">
                <a:solidFill>
                  <a:schemeClr val="tx1">
                    <a:lumMod val="95000"/>
                    <a:lumOff val="5000"/>
                  </a:schemeClr>
                </a:solidFill>
              </a:rPr>
              <a:t>in Ireland/Europe</a:t>
            </a:r>
            <a:endParaRPr lang="en-IE" sz="2200" dirty="0" smtClean="0"/>
          </a:p>
          <a:p>
            <a:pPr lvl="0">
              <a:buFont typeface="Arial" panose="020B0604020202020204" pitchFamily="34" charset="0"/>
              <a:buChar char="•"/>
            </a:pPr>
            <a:endParaRPr lang="en-IE" sz="2400" dirty="0" smtClean="0"/>
          </a:p>
          <a:p>
            <a:pPr lvl="0"/>
            <a:endParaRPr lang="en-IE" sz="2400" dirty="0"/>
          </a:p>
          <a:p>
            <a:pPr lvl="0"/>
            <a:r>
              <a:rPr lang="en-IE" sz="2400" dirty="0"/>
              <a:t> </a:t>
            </a:r>
          </a:p>
          <a:p>
            <a:endParaRPr lang="en-IE" sz="2400" dirty="0"/>
          </a:p>
          <a:p>
            <a:pPr>
              <a:buFont typeface="Arial" panose="020B0604020202020204" pitchFamily="34" charset="0"/>
              <a:buChar char="•"/>
            </a:pPr>
            <a:endParaRPr lang="en-US" sz="2200" dirty="0">
              <a:solidFill>
                <a:schemeClr val="tx1">
                  <a:lumMod val="95000"/>
                  <a:lumOff val="5000"/>
                </a:schemeClr>
              </a:solidFill>
              <a:cs typeface="ＭＳ Ｐゴシック" charset="-128"/>
            </a:endParaRPr>
          </a:p>
        </p:txBody>
      </p:sp>
      <p:sp>
        <p:nvSpPr>
          <p:cNvPr id="6" name="Date Placeholder 5"/>
          <p:cNvSpPr>
            <a:spLocks noGrp="1"/>
          </p:cNvSpPr>
          <p:nvPr>
            <p:ph type="dt" sz="quarter" idx="20"/>
          </p:nvPr>
        </p:nvSpPr>
        <p:spPr/>
        <p:txBody>
          <a:bodyPr/>
          <a:lstStyle/>
          <a:p>
            <a:pPr>
              <a:defRPr/>
            </a:pPr>
            <a:endParaRPr lang="en-US" dirty="0"/>
          </a:p>
        </p:txBody>
      </p:sp>
    </p:spTree>
    <p:extLst>
      <p:ext uri="{BB962C8B-B14F-4D97-AF65-F5344CB8AC3E}">
        <p14:creationId xmlns:p14="http://schemas.microsoft.com/office/powerpoint/2010/main" val="3884287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55576" y="1484784"/>
            <a:ext cx="7704856" cy="725016"/>
          </a:xfrm>
        </p:spPr>
        <p:txBody>
          <a:bodyPr/>
          <a:lstStyle/>
          <a:p>
            <a:pPr>
              <a:defRPr/>
            </a:pPr>
            <a:r>
              <a:rPr lang="en-US" dirty="0"/>
              <a:t>	</a:t>
            </a:r>
            <a:r>
              <a:rPr lang="en-US" dirty="0" smtClean="0"/>
              <a:t>Next steps</a:t>
            </a:r>
            <a:endParaRPr lang="en-US" dirty="0"/>
          </a:p>
        </p:txBody>
      </p:sp>
      <p:sp>
        <p:nvSpPr>
          <p:cNvPr id="3" name="Text Placeholder 2"/>
          <p:cNvSpPr>
            <a:spLocks noGrp="1"/>
          </p:cNvSpPr>
          <p:nvPr>
            <p:ph type="body" sz="quarter" idx="16"/>
          </p:nvPr>
        </p:nvSpPr>
        <p:spPr>
          <a:xfrm>
            <a:off x="899592" y="2209800"/>
            <a:ext cx="7992888" cy="4531568"/>
          </a:xfrm>
        </p:spPr>
        <p:txBody>
          <a:bodyPr/>
          <a:lstStyle/>
          <a:p>
            <a:pPr marL="457200" indent="-457200">
              <a:buAutoNum type="arabicPeriod"/>
            </a:pPr>
            <a:r>
              <a:rPr lang="en-IE" sz="2400" dirty="0" smtClean="0"/>
              <a:t>Pledge Verification Programme: finalise all accommodation verifications, conduct branch reviews and provide feedback (issues/questions/recommendations) </a:t>
            </a:r>
            <a:r>
              <a:rPr lang="en-IE" sz="2400" b="1" i="1" dirty="0" smtClean="0"/>
              <a:t>‘end May 2016</a:t>
            </a:r>
          </a:p>
          <a:p>
            <a:pPr marL="457200" indent="-457200">
              <a:buAutoNum type="arabicPeriod"/>
            </a:pPr>
            <a:r>
              <a:rPr lang="en-IE" sz="2400" dirty="0"/>
              <a:t>P</a:t>
            </a:r>
            <a:r>
              <a:rPr lang="en-IE" sz="2400" dirty="0" smtClean="0"/>
              <a:t>rovide </a:t>
            </a:r>
            <a:r>
              <a:rPr lang="en-IE" sz="2400" dirty="0"/>
              <a:t>detailed analysis and systematic ranking of offers for Government </a:t>
            </a:r>
            <a:r>
              <a:rPr lang="en-IE" sz="2400" dirty="0" smtClean="0"/>
              <a:t>IRPP Taskforce </a:t>
            </a:r>
            <a:r>
              <a:rPr lang="en-IE" sz="2400" b="1" i="1" dirty="0"/>
              <a:t>‘end May </a:t>
            </a:r>
            <a:r>
              <a:rPr lang="en-IE" sz="2400" b="1" i="1" dirty="0" smtClean="0"/>
              <a:t>2016</a:t>
            </a:r>
            <a:endParaRPr lang="en-IE" sz="2400" dirty="0" smtClean="0"/>
          </a:p>
          <a:p>
            <a:pPr marL="457200" indent="-457200">
              <a:buAutoNum type="arabicPeriod"/>
            </a:pPr>
            <a:r>
              <a:rPr lang="en-IE" sz="2400" dirty="0" smtClean="0"/>
              <a:t>Volunteer Training in working with migrant population/cultural orientation  </a:t>
            </a:r>
            <a:r>
              <a:rPr lang="en-IE" sz="2400" i="1" dirty="0" smtClean="0"/>
              <a:t>‘</a:t>
            </a:r>
            <a:r>
              <a:rPr lang="en-IE" sz="2400" b="1" i="1" dirty="0" smtClean="0"/>
              <a:t>pilot end April 2016, roll out nationally end May 2016</a:t>
            </a:r>
          </a:p>
          <a:p>
            <a:pPr marL="457200" indent="-457200">
              <a:buAutoNum type="arabicPeriod"/>
            </a:pPr>
            <a:endParaRPr lang="en-IE" sz="2400" i="1" dirty="0" smtClean="0"/>
          </a:p>
          <a:p>
            <a:pPr marL="457200" indent="-457200">
              <a:buAutoNum type="arabicPeriod"/>
            </a:pPr>
            <a:endParaRPr lang="en-IE" sz="2400" dirty="0"/>
          </a:p>
          <a:p>
            <a:pPr lvl="0">
              <a:buFont typeface="Arial" panose="020B0604020202020204" pitchFamily="34" charset="0"/>
              <a:buChar char="•"/>
            </a:pPr>
            <a:endParaRPr lang="en-IE" sz="2200" dirty="0" smtClean="0"/>
          </a:p>
          <a:p>
            <a:pPr lvl="0">
              <a:buFont typeface="Arial" panose="020B0604020202020204" pitchFamily="34" charset="0"/>
              <a:buChar char="•"/>
            </a:pPr>
            <a:endParaRPr lang="en-IE" sz="2400" dirty="0" smtClean="0"/>
          </a:p>
          <a:p>
            <a:pPr lvl="0"/>
            <a:endParaRPr lang="en-IE" sz="2400" dirty="0"/>
          </a:p>
          <a:p>
            <a:pPr lvl="0"/>
            <a:r>
              <a:rPr lang="en-IE" sz="2400" dirty="0"/>
              <a:t> </a:t>
            </a:r>
          </a:p>
          <a:p>
            <a:endParaRPr lang="en-IE" sz="2400" dirty="0"/>
          </a:p>
          <a:p>
            <a:pPr>
              <a:buFont typeface="Arial" panose="020B0604020202020204" pitchFamily="34" charset="0"/>
              <a:buChar char="•"/>
            </a:pPr>
            <a:endParaRPr lang="en-US" sz="2200" dirty="0">
              <a:solidFill>
                <a:schemeClr val="tx1">
                  <a:lumMod val="95000"/>
                  <a:lumOff val="5000"/>
                </a:schemeClr>
              </a:solidFill>
              <a:cs typeface="ＭＳ Ｐゴシック" charset="-128"/>
            </a:endParaRPr>
          </a:p>
        </p:txBody>
      </p:sp>
      <p:sp>
        <p:nvSpPr>
          <p:cNvPr id="6" name="Date Placeholder 5"/>
          <p:cNvSpPr>
            <a:spLocks noGrp="1"/>
          </p:cNvSpPr>
          <p:nvPr>
            <p:ph type="dt" sz="quarter" idx="20"/>
          </p:nvPr>
        </p:nvSpPr>
        <p:spPr/>
        <p:txBody>
          <a:bodyPr/>
          <a:lstStyle/>
          <a:p>
            <a:pPr>
              <a:defRPr/>
            </a:pPr>
            <a:endParaRPr lang="en-US" dirty="0"/>
          </a:p>
        </p:txBody>
      </p:sp>
    </p:spTree>
    <p:extLst>
      <p:ext uri="{BB962C8B-B14F-4D97-AF65-F5344CB8AC3E}">
        <p14:creationId xmlns:p14="http://schemas.microsoft.com/office/powerpoint/2010/main" val="863182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0"/>
          </p:nvPr>
        </p:nvSpPr>
        <p:spPr/>
        <p:txBody>
          <a:bodyPr/>
          <a:lstStyle/>
          <a:p>
            <a:pPr>
              <a:defRPr/>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54" y="1772816"/>
            <a:ext cx="6357317" cy="4313129"/>
          </a:xfrm>
          <a:prstGeom prst="rect">
            <a:avLst/>
          </a:prstGeom>
        </p:spPr>
      </p:pic>
    </p:spTree>
    <p:extLst>
      <p:ext uri="{BB962C8B-B14F-4D97-AF65-F5344CB8AC3E}">
        <p14:creationId xmlns:p14="http://schemas.microsoft.com/office/powerpoint/2010/main" val="4061217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7148513" cy="609600"/>
          </a:xfrm>
        </p:spPr>
        <p:txBody>
          <a:bodyPr/>
          <a:lstStyle/>
          <a:p>
            <a:pPr>
              <a:defRPr/>
            </a:pPr>
            <a:r>
              <a:rPr lang="en-IE" dirty="0" smtClean="0"/>
              <a:t>Overview of Presentation</a:t>
            </a:r>
            <a:endParaRPr lang="en-US" dirty="0"/>
          </a:p>
        </p:txBody>
      </p:sp>
      <p:sp>
        <p:nvSpPr>
          <p:cNvPr id="3" name="Text Placeholder 2"/>
          <p:cNvSpPr>
            <a:spLocks noGrp="1"/>
          </p:cNvSpPr>
          <p:nvPr>
            <p:ph type="body" sz="quarter" idx="16"/>
          </p:nvPr>
        </p:nvSpPr>
        <p:spPr>
          <a:xfrm>
            <a:off x="1149262" y="2852936"/>
            <a:ext cx="7887233" cy="3090664"/>
          </a:xfrm>
        </p:spPr>
        <p:txBody>
          <a:bodyPr/>
          <a:lstStyle/>
          <a:p>
            <a:pPr marL="457200" indent="-457200">
              <a:buFont typeface="+mj-lt"/>
              <a:buAutoNum type="arabicPeriod"/>
              <a:defRPr/>
            </a:pPr>
            <a:r>
              <a:rPr lang="en-US" sz="2200" dirty="0" smtClean="0"/>
              <a:t>Red Cross Red Crescent Activities along the Migration Trail</a:t>
            </a:r>
          </a:p>
          <a:p>
            <a:pPr marL="457200" indent="-457200">
              <a:buFont typeface="+mj-lt"/>
              <a:buAutoNum type="arabicPeriod"/>
              <a:defRPr/>
            </a:pPr>
            <a:r>
              <a:rPr lang="en-US" sz="2200" dirty="0" smtClean="0"/>
              <a:t>Ireland’s Response, including Irish Red Cross involvement</a:t>
            </a:r>
          </a:p>
          <a:p>
            <a:pPr marL="457200" indent="-457200">
              <a:buFont typeface="+mj-lt"/>
              <a:buAutoNum type="arabicPeriod"/>
              <a:defRPr/>
            </a:pPr>
            <a:r>
              <a:rPr lang="en-US" sz="2200" dirty="0" smtClean="0"/>
              <a:t>Register of Pledges (verifications)</a:t>
            </a:r>
          </a:p>
          <a:p>
            <a:pPr marL="457200" indent="-457200">
              <a:buFont typeface="+mj-lt"/>
              <a:buAutoNum type="arabicPeriod"/>
              <a:defRPr/>
            </a:pPr>
            <a:r>
              <a:rPr lang="en-US" sz="2200" dirty="0" smtClean="0"/>
              <a:t>Next Steps</a:t>
            </a:r>
            <a:endParaRPr lang="en-US" sz="2200" dirty="0"/>
          </a:p>
        </p:txBody>
      </p:sp>
      <p:sp>
        <p:nvSpPr>
          <p:cNvPr id="6" name="Date Placeholder 5"/>
          <p:cNvSpPr>
            <a:spLocks noGrp="1"/>
          </p:cNvSpPr>
          <p:nvPr>
            <p:ph type="dt" sz="quarter" idx="20"/>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IE"/>
          </a:p>
        </p:txBody>
      </p:sp>
      <p:sp>
        <p:nvSpPr>
          <p:cNvPr id="3" name="Text Placeholder 2"/>
          <p:cNvSpPr>
            <a:spLocks noGrp="1"/>
          </p:cNvSpPr>
          <p:nvPr>
            <p:ph type="body" sz="quarter" idx="16"/>
          </p:nvPr>
        </p:nvSpPr>
        <p:spPr/>
        <p:txBody>
          <a:bodyPr/>
          <a:lstStyle/>
          <a:p>
            <a:endParaRPr lang="en-IE"/>
          </a:p>
        </p:txBody>
      </p:sp>
      <p:sp>
        <p:nvSpPr>
          <p:cNvPr id="4" name="Text Placeholder 3"/>
          <p:cNvSpPr>
            <a:spLocks noGrp="1"/>
          </p:cNvSpPr>
          <p:nvPr>
            <p:ph type="body" sz="quarter" idx="17"/>
          </p:nvPr>
        </p:nvSpPr>
        <p:spPr/>
        <p:txBody>
          <a:bodyPr/>
          <a:lstStyle/>
          <a:p>
            <a:endParaRPr lang="en-IE"/>
          </a:p>
        </p:txBody>
      </p:sp>
      <p:sp>
        <p:nvSpPr>
          <p:cNvPr id="5" name="Text Placeholder 4"/>
          <p:cNvSpPr>
            <a:spLocks noGrp="1"/>
          </p:cNvSpPr>
          <p:nvPr>
            <p:ph type="body" sz="quarter" idx="18"/>
          </p:nvPr>
        </p:nvSpPr>
        <p:spPr/>
        <p:txBody>
          <a:bodyPr/>
          <a:lstStyle/>
          <a:p>
            <a:endParaRPr lang="en-IE"/>
          </a:p>
        </p:txBody>
      </p:sp>
      <p:sp>
        <p:nvSpPr>
          <p:cNvPr id="6" name="Date Placeholder 5"/>
          <p:cNvSpPr>
            <a:spLocks noGrp="1"/>
          </p:cNvSpPr>
          <p:nvPr>
            <p:ph type="dt" sz="half" idx="20"/>
          </p:nvPr>
        </p:nvSpPr>
        <p:spPr/>
        <p:txBody>
          <a:bodyPr/>
          <a:lstStyle/>
          <a:p>
            <a:pPr>
              <a:defRPr/>
            </a:pPr>
            <a:fld id="{FB120A3B-9447-4D7A-9088-1AAD6EE41494}" type="datetime1">
              <a:rPr lang="en-US" smtClean="0"/>
              <a:pPr>
                <a:defRPr/>
              </a:pPr>
              <a:t>4/6/2016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83" y="0"/>
            <a:ext cx="8273433" cy="6858000"/>
          </a:xfrm>
          <a:prstGeom prst="rect">
            <a:avLst/>
          </a:prstGeom>
        </p:spPr>
      </p:pic>
    </p:spTree>
    <p:extLst>
      <p:ext uri="{BB962C8B-B14F-4D97-AF65-F5344CB8AC3E}">
        <p14:creationId xmlns:p14="http://schemas.microsoft.com/office/powerpoint/2010/main" val="1938278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7148513" cy="609600"/>
          </a:xfrm>
        </p:spPr>
        <p:txBody>
          <a:bodyPr/>
          <a:lstStyle/>
          <a:p>
            <a:pPr>
              <a:defRPr/>
            </a:pPr>
            <a:r>
              <a:rPr lang="en-IE" dirty="0"/>
              <a:t>Migration Overview</a:t>
            </a:r>
            <a:endParaRPr lang="en-US" dirty="0"/>
          </a:p>
        </p:txBody>
      </p:sp>
      <p:sp>
        <p:nvSpPr>
          <p:cNvPr id="6" name="Date Placeholder 5"/>
          <p:cNvSpPr>
            <a:spLocks noGrp="1"/>
          </p:cNvSpPr>
          <p:nvPr>
            <p:ph type="dt" sz="quarter" idx="20"/>
          </p:nvPr>
        </p:nvSpPr>
        <p:spPr/>
        <p:txBody>
          <a:bodyPr/>
          <a:lstStyle/>
          <a:p>
            <a:pPr>
              <a:defRPr/>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895" y="2492896"/>
            <a:ext cx="1542072" cy="276001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2606810"/>
            <a:ext cx="1909348" cy="253218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 t="45536" r="-2412" b="41679"/>
          <a:stretch/>
        </p:blipFill>
        <p:spPr>
          <a:xfrm>
            <a:off x="3172793" y="3212976"/>
            <a:ext cx="2911375" cy="504056"/>
          </a:xfrm>
          <a:prstGeom prst="rect">
            <a:avLst/>
          </a:prstGeom>
        </p:spPr>
      </p:pic>
      <p:sp>
        <p:nvSpPr>
          <p:cNvPr id="3" name="TextBox 2"/>
          <p:cNvSpPr txBox="1"/>
          <p:nvPr/>
        </p:nvSpPr>
        <p:spPr>
          <a:xfrm>
            <a:off x="3512356" y="3735316"/>
            <a:ext cx="2232248" cy="1815882"/>
          </a:xfrm>
          <a:prstGeom prst="rect">
            <a:avLst/>
          </a:prstGeom>
          <a:noFill/>
        </p:spPr>
        <p:txBody>
          <a:bodyPr wrap="square" rtlCol="0">
            <a:spAutoFit/>
          </a:bodyPr>
          <a:lstStyle/>
          <a:p>
            <a:r>
              <a:rPr lang="en-IE" sz="1600" b="1" dirty="0" smtClean="0">
                <a:latin typeface="+mn-lt"/>
              </a:rPr>
              <a:t>are the main points of entry.</a:t>
            </a:r>
          </a:p>
          <a:p>
            <a:endParaRPr lang="en-IE" sz="1600" b="1" dirty="0">
              <a:latin typeface="+mn-lt"/>
            </a:endParaRPr>
          </a:p>
          <a:p>
            <a:r>
              <a:rPr lang="en-IE" sz="1600" b="1" dirty="0" smtClean="0">
                <a:latin typeface="+mn-lt"/>
              </a:rPr>
              <a:t>The main countries of origin are Syria, Afghanistan, Iraq and Eritrea</a:t>
            </a:r>
            <a:endParaRPr lang="en-IE" sz="1600" b="1" dirty="0">
              <a:latin typeface="+mn-lt"/>
            </a:endParaRPr>
          </a:p>
        </p:txBody>
      </p:sp>
    </p:spTree>
    <p:extLst>
      <p:ext uri="{BB962C8B-B14F-4D97-AF65-F5344CB8AC3E}">
        <p14:creationId xmlns:p14="http://schemas.microsoft.com/office/powerpoint/2010/main" val="3125479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7148513" cy="609600"/>
          </a:xfrm>
        </p:spPr>
        <p:txBody>
          <a:bodyPr/>
          <a:lstStyle/>
          <a:p>
            <a:pPr>
              <a:defRPr/>
            </a:pPr>
            <a:r>
              <a:rPr lang="en-IE" dirty="0" smtClean="0"/>
              <a:t>Migration Overview</a:t>
            </a:r>
            <a:endParaRPr lang="en-US" dirty="0"/>
          </a:p>
        </p:txBody>
      </p:sp>
      <p:sp>
        <p:nvSpPr>
          <p:cNvPr id="3" name="Text Placeholder 2"/>
          <p:cNvSpPr>
            <a:spLocks noGrp="1"/>
          </p:cNvSpPr>
          <p:nvPr>
            <p:ph type="body" sz="quarter" idx="16"/>
          </p:nvPr>
        </p:nvSpPr>
        <p:spPr>
          <a:xfrm>
            <a:off x="3833047" y="2209800"/>
            <a:ext cx="4723433" cy="4099520"/>
          </a:xfrm>
        </p:spPr>
        <p:txBody>
          <a:bodyPr/>
          <a:lstStyle/>
          <a:p>
            <a:pPr>
              <a:buFont typeface="Arial" panose="020B0604020202020204" pitchFamily="34" charset="0"/>
              <a:buChar char="•"/>
            </a:pPr>
            <a:r>
              <a:rPr lang="en-IE" sz="1600" dirty="0" smtClean="0"/>
              <a:t>Many </a:t>
            </a:r>
            <a:r>
              <a:rPr lang="en-IE" sz="1600" dirty="0"/>
              <a:t>stay no more than </a:t>
            </a:r>
            <a:r>
              <a:rPr lang="en-IE" sz="1600" b="1" dirty="0"/>
              <a:t>12-48 </a:t>
            </a:r>
            <a:r>
              <a:rPr lang="en-IE" sz="1600" b="1" dirty="0" smtClean="0"/>
              <a:t>hours</a:t>
            </a:r>
          </a:p>
          <a:p>
            <a:pPr>
              <a:buFont typeface="Arial" panose="020B0604020202020204" pitchFamily="34" charset="0"/>
              <a:buChar char="•"/>
            </a:pPr>
            <a:r>
              <a:rPr lang="en-IE" sz="1600" dirty="0" smtClean="0"/>
              <a:t>While </a:t>
            </a:r>
            <a:r>
              <a:rPr lang="en-IE" sz="1600" dirty="0"/>
              <a:t>Germany </a:t>
            </a:r>
            <a:r>
              <a:rPr lang="en-IE" sz="1600" dirty="0" smtClean="0"/>
              <a:t>primarily remains the</a:t>
            </a:r>
            <a:r>
              <a:rPr lang="en-IE" sz="1600" dirty="0" smtClean="0"/>
              <a:t> preferred destination, </a:t>
            </a:r>
            <a:r>
              <a:rPr lang="en-IE" sz="1600" dirty="0"/>
              <a:t>some stay in Austria or continue onwards to Belgium, Denmark, Sweden, Norway, and Finland </a:t>
            </a:r>
            <a:endParaRPr lang="en-IE" sz="1600" dirty="0" smtClean="0"/>
          </a:p>
          <a:p>
            <a:pPr marL="1828800" lvl="4" indent="0">
              <a:buNone/>
            </a:pPr>
            <a:r>
              <a:rPr lang="en-IE" b="1" dirty="0">
                <a:solidFill>
                  <a:srgbClr val="FF0000"/>
                </a:solidFill>
              </a:rPr>
              <a:t>2016</a:t>
            </a:r>
          </a:p>
          <a:p>
            <a:pPr>
              <a:buFont typeface="Arial" panose="020B0604020202020204" pitchFamily="34" charset="0"/>
              <a:buChar char="•"/>
            </a:pPr>
            <a:r>
              <a:rPr lang="en-IE" sz="1600" dirty="0" smtClean="0"/>
              <a:t>The </a:t>
            </a:r>
            <a:r>
              <a:rPr lang="en-IE" sz="1600" dirty="0"/>
              <a:t>amount of migrants that have arrived in </a:t>
            </a:r>
            <a:r>
              <a:rPr lang="en-IE" sz="1600" b="1" dirty="0" smtClean="0"/>
              <a:t>January</a:t>
            </a:r>
            <a:r>
              <a:rPr lang="en-IE" sz="1600" dirty="0" smtClean="0"/>
              <a:t> is more than the combined total for first five months of 2015. </a:t>
            </a:r>
          </a:p>
          <a:p>
            <a:pPr>
              <a:buFont typeface="Arial" panose="020B0604020202020204" pitchFamily="34" charset="0"/>
              <a:buChar char="•"/>
            </a:pPr>
            <a:r>
              <a:rPr lang="en-IE" sz="1600" b="1" dirty="0" smtClean="0"/>
              <a:t>406 casualties </a:t>
            </a:r>
            <a:r>
              <a:rPr lang="en-IE" sz="1600" dirty="0" smtClean="0"/>
              <a:t>(died/missing at sea) </a:t>
            </a:r>
            <a:r>
              <a:rPr lang="en-IE" sz="1600" dirty="0"/>
              <a:t>have been verified during that </a:t>
            </a:r>
            <a:r>
              <a:rPr lang="en-IE" sz="1600" dirty="0" smtClean="0"/>
              <a:t>first weeks alone</a:t>
            </a:r>
          </a:p>
          <a:p>
            <a:pPr>
              <a:buFont typeface="Arial" pitchFamily="34" charset="0"/>
              <a:buChar char="•"/>
              <a:defRPr/>
            </a:pPr>
            <a:r>
              <a:rPr lang="en-IE" sz="1600" dirty="0" smtClean="0"/>
              <a:t>Number </a:t>
            </a:r>
            <a:r>
              <a:rPr lang="en-IE" sz="1600" dirty="0"/>
              <a:t>of </a:t>
            </a:r>
            <a:r>
              <a:rPr lang="en-IE" sz="1600" b="1" dirty="0" smtClean="0"/>
              <a:t>arrivals</a:t>
            </a:r>
            <a:r>
              <a:rPr lang="en-IE" sz="1600" dirty="0" smtClean="0"/>
              <a:t> </a:t>
            </a:r>
            <a:r>
              <a:rPr lang="en-IE" sz="1600" dirty="0"/>
              <a:t>to Greece </a:t>
            </a:r>
            <a:r>
              <a:rPr lang="en-IE" sz="1600" dirty="0" smtClean="0"/>
              <a:t>continues to remain large and reached </a:t>
            </a:r>
            <a:r>
              <a:rPr lang="en-IE" sz="1600" dirty="0"/>
              <a:t>an average of </a:t>
            </a:r>
            <a:r>
              <a:rPr lang="en-IE" sz="1600" b="1" dirty="0" smtClean="0"/>
              <a:t>1,900 </a:t>
            </a:r>
            <a:r>
              <a:rPr lang="en-IE" sz="1600" b="1" dirty="0"/>
              <a:t>people </a:t>
            </a:r>
            <a:r>
              <a:rPr lang="en-IE" sz="1600" b="1" dirty="0" smtClean="0"/>
              <a:t>daily</a:t>
            </a:r>
            <a:r>
              <a:rPr lang="en-IE" sz="1600" dirty="0" smtClean="0"/>
              <a:t>, despite winter weather</a:t>
            </a:r>
            <a:endParaRPr lang="en-US" dirty="0"/>
          </a:p>
        </p:txBody>
      </p:sp>
      <p:sp>
        <p:nvSpPr>
          <p:cNvPr id="6" name="Date Placeholder 5"/>
          <p:cNvSpPr>
            <a:spLocks noGrp="1"/>
          </p:cNvSpPr>
          <p:nvPr>
            <p:ph type="dt" sz="quarter" idx="20"/>
          </p:nvPr>
        </p:nvSpPr>
        <p:spPr/>
        <p:txBody>
          <a:bodyPr/>
          <a:lstStyle/>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09800"/>
            <a:ext cx="2569688" cy="3861870"/>
          </a:xfrm>
          <a:prstGeom prst="rect">
            <a:avLst/>
          </a:prstGeom>
        </p:spPr>
      </p:pic>
      <p:sp>
        <p:nvSpPr>
          <p:cNvPr id="5" name="TextBox 4"/>
          <p:cNvSpPr txBox="1"/>
          <p:nvPr/>
        </p:nvSpPr>
        <p:spPr>
          <a:xfrm>
            <a:off x="7596336" y="6488668"/>
            <a:ext cx="1080120" cy="246221"/>
          </a:xfrm>
          <a:prstGeom prst="rect">
            <a:avLst/>
          </a:prstGeom>
          <a:noFill/>
        </p:spPr>
        <p:txBody>
          <a:bodyPr wrap="square" rtlCol="0">
            <a:spAutoFit/>
          </a:bodyPr>
          <a:lstStyle/>
          <a:p>
            <a:r>
              <a:rPr lang="en-IE" sz="1000" dirty="0" smtClean="0"/>
              <a:t>Source UNHCR</a:t>
            </a:r>
            <a:endParaRPr lang="en-IE" sz="1000" dirty="0"/>
          </a:p>
        </p:txBody>
      </p:sp>
    </p:spTree>
    <p:extLst>
      <p:ext uri="{BB962C8B-B14F-4D97-AF65-F5344CB8AC3E}">
        <p14:creationId xmlns:p14="http://schemas.microsoft.com/office/powerpoint/2010/main" val="2720117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600200"/>
            <a:ext cx="7148513" cy="609600"/>
          </a:xfrm>
        </p:spPr>
        <p:txBody>
          <a:bodyPr/>
          <a:lstStyle/>
          <a:p>
            <a:pPr>
              <a:defRPr/>
            </a:pPr>
            <a:r>
              <a:rPr lang="en-US" dirty="0" smtClean="0"/>
              <a:t>The Response</a:t>
            </a:r>
            <a:endParaRPr lang="en-US" dirty="0"/>
          </a:p>
        </p:txBody>
      </p:sp>
      <p:sp>
        <p:nvSpPr>
          <p:cNvPr id="6" name="Date Placeholder 5"/>
          <p:cNvSpPr>
            <a:spLocks noGrp="1"/>
          </p:cNvSpPr>
          <p:nvPr>
            <p:ph type="dt" sz="quarter" idx="20"/>
          </p:nvPr>
        </p:nvSpPr>
        <p:spPr/>
        <p:txBody>
          <a:bodyPr/>
          <a:lstStyle/>
          <a:p>
            <a:pPr>
              <a:defRPr/>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2762493"/>
            <a:ext cx="2471251" cy="21623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2623548"/>
            <a:ext cx="4524375" cy="2638425"/>
          </a:xfrm>
          <a:prstGeom prst="rect">
            <a:avLst/>
          </a:prstGeom>
        </p:spPr>
      </p:pic>
    </p:spTree>
    <p:extLst>
      <p:ext uri="{BB962C8B-B14F-4D97-AF65-F5344CB8AC3E}">
        <p14:creationId xmlns:p14="http://schemas.microsoft.com/office/powerpoint/2010/main" val="4028530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6800" y="1412776"/>
            <a:ext cx="7696200" cy="797024"/>
          </a:xfrm>
        </p:spPr>
        <p:txBody>
          <a:bodyPr/>
          <a:lstStyle/>
          <a:p>
            <a:pPr>
              <a:defRPr/>
            </a:pPr>
            <a:r>
              <a:rPr lang="en-US" dirty="0" smtClean="0"/>
              <a:t>Ireland’s Response</a:t>
            </a:r>
            <a:endParaRPr lang="en-US" dirty="0"/>
          </a:p>
        </p:txBody>
      </p:sp>
      <p:sp>
        <p:nvSpPr>
          <p:cNvPr id="3" name="Text Placeholder 2"/>
          <p:cNvSpPr>
            <a:spLocks noGrp="1"/>
          </p:cNvSpPr>
          <p:nvPr>
            <p:ph type="body" sz="quarter" idx="16"/>
          </p:nvPr>
        </p:nvSpPr>
        <p:spPr>
          <a:xfrm>
            <a:off x="793304" y="1916832"/>
            <a:ext cx="8350696" cy="4826126"/>
          </a:xfrm>
        </p:spPr>
        <p:txBody>
          <a:bodyPr/>
          <a:lstStyle/>
          <a:p>
            <a:pPr>
              <a:buFont typeface="Arial" panose="020B0604020202020204" pitchFamily="34" charset="0"/>
              <a:buChar char="•"/>
            </a:pPr>
            <a:endParaRPr lang="en-IE" sz="2400" dirty="0" smtClean="0"/>
          </a:p>
          <a:p>
            <a:pPr>
              <a:buFont typeface="Arial" panose="020B0604020202020204" pitchFamily="34" charset="0"/>
              <a:buChar char="•"/>
            </a:pPr>
            <a:endParaRPr lang="en-IE" sz="2400" dirty="0"/>
          </a:p>
          <a:p>
            <a:pPr>
              <a:buFont typeface="Arial" panose="020B0604020202020204" pitchFamily="34" charset="0"/>
              <a:buChar char="•"/>
            </a:pPr>
            <a:endParaRPr lang="en-IE" sz="2400" dirty="0" smtClean="0"/>
          </a:p>
          <a:p>
            <a:pPr>
              <a:buFont typeface="Arial" panose="020B0604020202020204" pitchFamily="34" charset="0"/>
              <a:buChar char="•"/>
            </a:pPr>
            <a:endParaRPr lang="en-IE" sz="2400" dirty="0"/>
          </a:p>
          <a:p>
            <a:pPr marL="0" indent="0"/>
            <a:endParaRPr lang="en-IE" sz="2400" dirty="0" smtClean="0"/>
          </a:p>
          <a:p>
            <a:pPr>
              <a:buFont typeface="Arial" panose="020B0604020202020204" pitchFamily="34" charset="0"/>
              <a:buChar char="•"/>
            </a:pPr>
            <a:r>
              <a:rPr lang="en-IE" sz="2400" dirty="0" smtClean="0"/>
              <a:t>Funding </a:t>
            </a:r>
            <a:r>
              <a:rPr lang="en-IE" sz="2400" dirty="0"/>
              <a:t>of €25 million </a:t>
            </a:r>
            <a:r>
              <a:rPr lang="en-IE" sz="2400" dirty="0" smtClean="0"/>
              <a:t>allocated</a:t>
            </a:r>
            <a:endParaRPr lang="en-IE" sz="2400" dirty="0"/>
          </a:p>
          <a:p>
            <a:pPr>
              <a:buFont typeface="Arial" panose="020B0604020202020204" pitchFamily="34" charset="0"/>
              <a:buChar char="•"/>
            </a:pPr>
            <a:r>
              <a:rPr lang="en-IE" sz="2400" dirty="0" smtClean="0"/>
              <a:t>Irish Refugee Protection Programme (IRPP) established in late Summer 2015</a:t>
            </a:r>
          </a:p>
          <a:p>
            <a:pPr lvl="1">
              <a:buFont typeface="Arial" panose="020B0604020202020204" pitchFamily="34" charset="0"/>
              <a:buChar char="•"/>
            </a:pPr>
            <a:r>
              <a:rPr lang="en-IE" sz="2200" dirty="0" smtClean="0"/>
              <a:t>New programme </a:t>
            </a:r>
            <a:r>
              <a:rPr lang="en-IE" sz="2200" dirty="0"/>
              <a:t>office to oversee the relocation of asylum </a:t>
            </a:r>
            <a:r>
              <a:rPr lang="en-IE" sz="2200" dirty="0" smtClean="0"/>
              <a:t>seekers, Dept. Justice and Equality</a:t>
            </a:r>
          </a:p>
          <a:p>
            <a:pPr marL="0" indent="0"/>
            <a:endParaRPr lang="en-IE" dirty="0" smtClean="0"/>
          </a:p>
        </p:txBody>
      </p:sp>
      <p:sp>
        <p:nvSpPr>
          <p:cNvPr id="6" name="Date Placeholder 5"/>
          <p:cNvSpPr>
            <a:spLocks noGrp="1"/>
          </p:cNvSpPr>
          <p:nvPr>
            <p:ph type="dt" sz="quarter" idx="20"/>
          </p:nvPr>
        </p:nvSpPr>
        <p:spPr/>
        <p:txBody>
          <a:bodyPr/>
          <a:lstStyle/>
          <a:p>
            <a:pPr>
              <a:defRPr/>
            </a:pPr>
            <a:endParaRPr lang="en-US" dirty="0"/>
          </a:p>
        </p:txBody>
      </p:sp>
      <p:graphicFrame>
        <p:nvGraphicFramePr>
          <p:cNvPr id="4" name="Diagram 3"/>
          <p:cNvGraphicFramePr/>
          <p:nvPr>
            <p:extLst>
              <p:ext uri="{D42A27DB-BD31-4B8C-83A1-F6EECF244321}">
                <p14:modId xmlns:p14="http://schemas.microsoft.com/office/powerpoint/2010/main" val="3866801225"/>
              </p:ext>
            </p:extLst>
          </p:nvPr>
        </p:nvGraphicFramePr>
        <p:xfrm>
          <a:off x="1520231" y="98072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69807" y="1451248"/>
            <a:ext cx="5334000" cy="609600"/>
          </a:xfrm>
        </p:spPr>
        <p:txBody>
          <a:bodyPr/>
          <a:lstStyle/>
          <a:p>
            <a:pPr>
              <a:defRPr/>
            </a:pPr>
            <a:r>
              <a:rPr lang="en-US" dirty="0" smtClean="0"/>
              <a:t>Ireland’s </a:t>
            </a:r>
            <a:r>
              <a:rPr lang="en-US" dirty="0"/>
              <a:t>Response</a:t>
            </a:r>
          </a:p>
          <a:p>
            <a:pPr>
              <a:defRPr/>
            </a:pPr>
            <a:endParaRPr lang="en-US" dirty="0"/>
          </a:p>
        </p:txBody>
      </p:sp>
      <p:sp>
        <p:nvSpPr>
          <p:cNvPr id="3" name="Text Placeholder 2"/>
          <p:cNvSpPr>
            <a:spLocks noGrp="1"/>
          </p:cNvSpPr>
          <p:nvPr>
            <p:ph type="body" sz="quarter" idx="16"/>
          </p:nvPr>
        </p:nvSpPr>
        <p:spPr>
          <a:xfrm>
            <a:off x="755576" y="2060848"/>
            <a:ext cx="8064896" cy="4680520"/>
          </a:xfrm>
        </p:spPr>
        <p:txBody>
          <a:bodyPr/>
          <a:lstStyle/>
          <a:p>
            <a:pPr>
              <a:buFont typeface="Arial" panose="020B0604020202020204" pitchFamily="34" charset="0"/>
              <a:buChar char="•"/>
            </a:pPr>
            <a:r>
              <a:rPr lang="en-IE" sz="2200" dirty="0" smtClean="0"/>
              <a:t>First task of new </a:t>
            </a:r>
            <a:r>
              <a:rPr lang="en-IE" sz="2200" dirty="0" smtClean="0"/>
              <a:t>Department </a:t>
            </a:r>
            <a:r>
              <a:rPr lang="en-IE" sz="2200" dirty="0" smtClean="0"/>
              <a:t>office </a:t>
            </a:r>
            <a:r>
              <a:rPr lang="en-IE" sz="2200" dirty="0" smtClean="0"/>
              <a:t>was to </a:t>
            </a:r>
            <a:r>
              <a:rPr lang="en-IE" sz="2200" dirty="0"/>
              <a:t>establish Emergency Reception and Orientation Centres (EROCs)</a:t>
            </a:r>
          </a:p>
          <a:p>
            <a:pPr>
              <a:buFont typeface="Arial" panose="020B0604020202020204" pitchFamily="34" charset="0"/>
              <a:buChar char="•"/>
            </a:pPr>
            <a:r>
              <a:rPr lang="en-US" sz="2200" dirty="0" smtClean="0"/>
              <a:t>Accelerated asylum application processing (new </a:t>
            </a:r>
            <a:r>
              <a:rPr lang="en-US" sz="2200" i="1" dirty="0" smtClean="0"/>
              <a:t>International Protection Act 2015</a:t>
            </a:r>
            <a:r>
              <a:rPr lang="en-US" sz="2200" dirty="0" smtClean="0"/>
              <a:t>)</a:t>
            </a:r>
          </a:p>
          <a:p>
            <a:pPr>
              <a:buFont typeface="Arial" panose="020B0604020202020204" pitchFamily="34" charset="0"/>
              <a:buChar char="•"/>
            </a:pPr>
            <a:r>
              <a:rPr lang="en-IE" sz="2200" dirty="0" smtClean="0"/>
              <a:t>A cross-departmental Taskforce </a:t>
            </a:r>
            <a:r>
              <a:rPr lang="en-IE" sz="2200" dirty="0"/>
              <a:t>has been </a:t>
            </a:r>
            <a:r>
              <a:rPr lang="en-IE" sz="2200" dirty="0" smtClean="0"/>
              <a:t>instituted</a:t>
            </a:r>
            <a:r>
              <a:rPr lang="en-US" sz="2200" dirty="0" smtClean="0"/>
              <a:t>, with 4 sub-groups</a:t>
            </a:r>
          </a:p>
          <a:p>
            <a:pPr lvl="1">
              <a:buFont typeface="Arial" panose="020B0604020202020204" pitchFamily="34" charset="0"/>
              <a:buChar char="•"/>
            </a:pPr>
            <a:r>
              <a:rPr lang="en-US" sz="2000" dirty="0" smtClean="0"/>
              <a:t>Accommodation/housing</a:t>
            </a:r>
          </a:p>
          <a:p>
            <a:pPr lvl="1">
              <a:buFont typeface="Arial" panose="020B0604020202020204" pitchFamily="34" charset="0"/>
              <a:buChar char="•"/>
            </a:pPr>
            <a:r>
              <a:rPr lang="en-US" sz="2000" dirty="0" smtClean="0"/>
              <a:t>Pledges of public support and NGO Liaison</a:t>
            </a:r>
          </a:p>
          <a:p>
            <a:pPr lvl="1">
              <a:buFont typeface="Arial" panose="020B0604020202020204" pitchFamily="34" charset="0"/>
              <a:buChar char="•"/>
            </a:pPr>
            <a:r>
              <a:rPr lang="en-US" sz="2000" dirty="0" smtClean="0"/>
              <a:t>Relocation, refugee applications, EROCs</a:t>
            </a:r>
          </a:p>
          <a:p>
            <a:pPr lvl="1">
              <a:buFont typeface="Arial" panose="020B0604020202020204" pitchFamily="34" charset="0"/>
              <a:buChar char="•"/>
            </a:pPr>
            <a:r>
              <a:rPr lang="en-US" sz="2000" dirty="0" smtClean="0"/>
              <a:t>Other services e.g. health, education, welfare etc.</a:t>
            </a:r>
            <a:endParaRPr lang="en-US" sz="2000" dirty="0"/>
          </a:p>
        </p:txBody>
      </p:sp>
      <p:sp>
        <p:nvSpPr>
          <p:cNvPr id="6" name="Date Placeholder 5"/>
          <p:cNvSpPr>
            <a:spLocks noGrp="1"/>
          </p:cNvSpPr>
          <p:nvPr>
            <p:ph type="dt" sz="quarter" idx="20"/>
          </p:nvPr>
        </p:nvSpPr>
        <p:spPr/>
        <p:txBody>
          <a:bodyPr/>
          <a:lstStyle/>
          <a:p>
            <a:pPr>
              <a:defRPr/>
            </a:pPr>
            <a:endParaRPr lang="en-US" dirty="0"/>
          </a:p>
        </p:txBody>
      </p:sp>
    </p:spTree>
    <p:extLst>
      <p:ext uri="{BB962C8B-B14F-4D97-AF65-F5344CB8AC3E}">
        <p14:creationId xmlns:p14="http://schemas.microsoft.com/office/powerpoint/2010/main" val="1581729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d-Cross-PowerPoint-update MASTER NB Please save as to your own folder">
  <a:themeElements>
    <a:clrScheme name="Custom 1">
      <a:dk1>
        <a:srgbClr val="000000"/>
      </a:dk1>
      <a:lt1>
        <a:sysClr val="window" lastClr="FFFFFF"/>
      </a:lt1>
      <a:dk2>
        <a:srgbClr val="CC0000"/>
      </a:dk2>
      <a:lt2>
        <a:srgbClr val="766A62"/>
      </a:lt2>
      <a:accent1>
        <a:srgbClr val="91867E"/>
      </a:accent1>
      <a:accent2>
        <a:srgbClr val="AAA099"/>
      </a:accent2>
      <a:accent3>
        <a:srgbClr val="BDB6AD"/>
      </a:accent3>
      <a:accent4>
        <a:srgbClr val="000000"/>
      </a:accent4>
      <a:accent5>
        <a:srgbClr val="000000"/>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Red-Cross-PowerPoint-update MASTER NB Please save as to your own folder</Template>
  <TotalTime>2008</TotalTime>
  <Words>2191</Words>
  <Application>Microsoft Office PowerPoint</Application>
  <PresentationFormat>On-screen Show (4:3)</PresentationFormat>
  <Paragraphs>248</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ＭＳ Ｐゴシック</vt:lpstr>
      <vt:lpstr>Arial</vt:lpstr>
      <vt:lpstr>Calibri</vt:lpstr>
      <vt:lpstr>Times New Roman</vt:lpstr>
      <vt:lpstr>Red-Cross-PowerPoint-update MASTER NB Please save as to your own folder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Irish Red Cross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Roche</dc:creator>
  <cp:lastModifiedBy>Corona Joyce</cp:lastModifiedBy>
  <cp:revision>225</cp:revision>
  <cp:lastPrinted>2016-02-23T10:15:24Z</cp:lastPrinted>
  <dcterms:created xsi:type="dcterms:W3CDTF">2013-11-06T14:56:12Z</dcterms:created>
  <dcterms:modified xsi:type="dcterms:W3CDTF">2016-04-06T14:53:25Z</dcterms:modified>
</cp:coreProperties>
</file>